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sldIdLst>
    <p:sldId id="302" r:id="rId2"/>
    <p:sldId id="257" r:id="rId3"/>
    <p:sldId id="278" r:id="rId4"/>
    <p:sldId id="294" r:id="rId5"/>
    <p:sldId id="300" r:id="rId6"/>
    <p:sldId id="263" r:id="rId7"/>
    <p:sldId id="303" r:id="rId8"/>
    <p:sldId id="265" r:id="rId9"/>
    <p:sldId id="266" r:id="rId10"/>
    <p:sldId id="299" r:id="rId11"/>
    <p:sldId id="296" r:id="rId12"/>
    <p:sldId id="297" r:id="rId13"/>
    <p:sldId id="298" r:id="rId14"/>
    <p:sldId id="267" r:id="rId15"/>
    <p:sldId id="270" r:id="rId16"/>
    <p:sldId id="295" r:id="rId17"/>
    <p:sldId id="277" r:id="rId18"/>
    <p:sldId id="271" r:id="rId19"/>
    <p:sldId id="272" r:id="rId20"/>
    <p:sldId id="280" r:id="rId21"/>
    <p:sldId id="291" r:id="rId22"/>
    <p:sldId id="292" r:id="rId23"/>
    <p:sldId id="273" r:id="rId24"/>
    <p:sldId id="283" r:id="rId25"/>
    <p:sldId id="288" r:id="rId26"/>
    <p:sldId id="287" r:id="rId27"/>
    <p:sldId id="279" r:id="rId28"/>
    <p:sldId id="284" r:id="rId29"/>
    <p:sldId id="274" r:id="rId30"/>
  </p:sldIdLst>
  <p:sldSz cx="18288000" cy="13716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ＭＳ Ｐゴシック" panose="020B0600070205080204" pitchFamily="34" charset="-12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08">
          <p15:clr>
            <a:srgbClr val="A4A3A4"/>
          </p15:clr>
        </p15:guide>
        <p15:guide id="2" pos="57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DD656F"/>
    <a:srgbClr val="313131"/>
    <a:srgbClr val="C9091E"/>
    <a:srgbClr val="FDBA5F"/>
    <a:srgbClr val="BAB9B6"/>
    <a:srgbClr val="5E0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7912" autoAdjust="0"/>
  </p:normalViewPr>
  <p:slideViewPr>
    <p:cSldViewPr snapToGrid="0" snapToObjects="1">
      <p:cViewPr>
        <p:scale>
          <a:sx n="66" d="100"/>
          <a:sy n="66" d="100"/>
        </p:scale>
        <p:origin x="-198" y="-72"/>
      </p:cViewPr>
      <p:guideLst>
        <p:guide orient="horz" pos="4308"/>
        <p:guide pos="5796"/>
      </p:guideLst>
    </p:cSldViewPr>
  </p:slideViewPr>
  <p:outlineViewPr>
    <p:cViewPr>
      <p:scale>
        <a:sx n="33" d="100"/>
        <a:sy n="33" d="100"/>
      </p:scale>
      <p:origin x="0" y="96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29D9-30FE-4257-9A56-49FD63133B84}" type="datetimeFigureOut">
              <a:rPr lang="ru-RU" smtClean="0"/>
              <a:pPr/>
              <a:t>19.06.2015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16C5E-9D76-4162-AED2-B631A4F195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5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16C5E-9D76-4162-AED2-B631A4F195B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32530-30CF-4D3B-82ED-ACC2121F11A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32530-30CF-4D3B-82ED-ACC2121F11A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32530-30CF-4D3B-82ED-ACC2121F11A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2469966"/>
            <a:ext cx="18288000" cy="1246034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75000"/>
                  <a:alpha val="74000"/>
                </a:schemeClr>
              </a:gs>
              <a:gs pos="100000">
                <a:schemeClr val="bg1">
                  <a:lumMod val="85000"/>
                  <a:alpha val="6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8288000" cy="144328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go_black(small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27" y="12734156"/>
            <a:ext cx="3159256" cy="7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9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8288000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4000"/>
                </a:schemeClr>
              </a:gs>
              <a:gs pos="100000">
                <a:schemeClr val="bg1">
                  <a:lumMod val="95000"/>
                  <a:alpha val="6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8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8288000" cy="13716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7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9276"/>
            <a:ext cx="16459200" cy="2286000"/>
          </a:xfrm>
          <a:prstGeom prst="rect">
            <a:avLst/>
          </a:prstGeom>
        </p:spPr>
        <p:txBody>
          <a:bodyPr lIns="182880" tIns="91440" rIns="182880" bIns="9144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3200401"/>
            <a:ext cx="16459200" cy="9051926"/>
          </a:xfrm>
          <a:prstGeom prst="rect">
            <a:avLst/>
          </a:prstGeom>
        </p:spPr>
        <p:txBody>
          <a:bodyPr lIns="182880" tIns="91440" rIns="182880" bIns="9144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12712701"/>
            <a:ext cx="42672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A923D87C-86FE-4B7E-82E2-39DACC505F43}" type="datetimeFigureOut">
              <a:rPr lang="ru-RU" smtClean="0"/>
              <a:pPr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12712701"/>
            <a:ext cx="57912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106400" y="12712701"/>
            <a:ext cx="42672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BE4471AC-92A6-48B1-AD0B-D3498A96F2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4260851"/>
            <a:ext cx="15544800" cy="2940050"/>
          </a:xfrm>
          <a:prstGeom prst="rect">
            <a:avLst/>
          </a:prstGeom>
        </p:spPr>
        <p:txBody>
          <a:bodyPr lIns="182880" tIns="91440" rIns="182880" bIns="9144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7772400"/>
            <a:ext cx="12801600" cy="3505200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12712701"/>
            <a:ext cx="42672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A923D87C-86FE-4B7E-82E2-39DACC505F43}" type="datetimeFigureOut">
              <a:rPr lang="ru-RU" smtClean="0"/>
              <a:pPr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12712701"/>
            <a:ext cx="57912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106400" y="12712701"/>
            <a:ext cx="42672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BE4471AC-92A6-48B1-AD0B-D3498A96F2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34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24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wo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8421604"/>
          </a:xfrm>
          <a:prstGeom prst="rect">
            <a:avLst/>
          </a:prstGeom>
        </p:spPr>
      </p:pic>
      <p:pic>
        <p:nvPicPr>
          <p:cNvPr id="4" name="Picture 10" descr="cov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07951"/>
            <a:ext cx="18288000" cy="5408050"/>
          </a:xfrm>
          <a:prstGeom prst="rect">
            <a:avLst/>
          </a:prstGeom>
        </p:spPr>
      </p:pic>
      <p:grpSp>
        <p:nvGrpSpPr>
          <p:cNvPr id="2" name="Группа 10"/>
          <p:cNvGrpSpPr/>
          <p:nvPr/>
        </p:nvGrpSpPr>
        <p:grpSpPr>
          <a:xfrm>
            <a:off x="612432" y="857208"/>
            <a:ext cx="8099520" cy="6322872"/>
            <a:chOff x="306216" y="428604"/>
            <a:chExt cx="4049760" cy="3161436"/>
          </a:xfrm>
        </p:grpSpPr>
        <p:pic>
          <p:nvPicPr>
            <p:cNvPr id="15" name="Рисунок 14" descr="bassi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216" y="2786058"/>
              <a:ext cx="3551403" cy="80398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7158" y="428604"/>
              <a:ext cx="3998818" cy="207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4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ДОМОФОННЫЕ СИСТЕМЫ И УСТРОЙСТВА ДЛЯ АВТОМАТИЗАЦИИ ДОМА НА БАЗЕ ПРОДУКЦИИ</a:t>
              </a:r>
              <a:endPara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7429488" y="11715784"/>
            <a:ext cx="10858512" cy="15716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715304" y="11750796"/>
            <a:ext cx="10572696" cy="1107996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ОФИЦИАЛЬНЫЙ  ДИСТРИБЬЮТОР,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СЕРВИСНЫЙ ЦЕНТР И ТЕХПОДДЕРЖКА 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BasIP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15304" y="12715917"/>
            <a:ext cx="10572696" cy="553998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территории России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/>
        </p:nvGrpSpPr>
        <p:grpSpPr>
          <a:xfrm>
            <a:off x="-64" y="-48"/>
            <a:ext cx="18288064" cy="13716048"/>
            <a:chOff x="-32" y="-24"/>
            <a:chExt cx="9144032" cy="6858024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-32" y="-24"/>
              <a:ext cx="9144000" cy="6429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bassi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158" y="6286520"/>
              <a:ext cx="1857388" cy="420483"/>
            </a:xfrm>
            <a:prstGeom prst="rect">
              <a:avLst/>
            </a:prstGeom>
          </p:spPr>
        </p:pic>
      </p:grpSp>
      <p:pic>
        <p:nvPicPr>
          <p:cNvPr id="8" name="Рисунок 7" descr="Bas_ip_intercom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05" y="1635906"/>
            <a:ext cx="509242" cy="1176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056" y="233265"/>
            <a:ext cx="14001848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ПРИМЕНЕНИЕ СИСТЕМЫ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Рисунок 9" descr="basip_AM-01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27" y="2108008"/>
            <a:ext cx="2343830" cy="1408620"/>
          </a:xfrm>
          <a:prstGeom prst="rect">
            <a:avLst/>
          </a:prstGeom>
        </p:spPr>
      </p:pic>
      <p:pic>
        <p:nvPicPr>
          <p:cNvPr id="20" name="Рисунок 19" descr="Bas_ip_intercom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93" y="2917633"/>
            <a:ext cx="507454" cy="1062706"/>
          </a:xfrm>
          <a:prstGeom prst="rect">
            <a:avLst/>
          </a:prstGeom>
        </p:spPr>
      </p:pic>
      <p:pic>
        <p:nvPicPr>
          <p:cNvPr id="21" name="Рисунок 20" descr="Bas_ip_intercom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19" y="5271237"/>
            <a:ext cx="509242" cy="1099542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 flipV="1">
            <a:off x="3771400" y="2220608"/>
            <a:ext cx="1477780" cy="44202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3825788" y="2669424"/>
            <a:ext cx="1423392" cy="55929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825788" y="2742078"/>
            <a:ext cx="1431776" cy="28746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7453417" y="2533955"/>
            <a:ext cx="9644412" cy="9541073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r>
              <a:rPr lang="ru-RU" sz="3200" b="1" dirty="0"/>
              <a:t>Основные характеристики системы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Использование существующих локальных сетей</a:t>
            </a:r>
            <a:endParaRPr lang="en-US" sz="3200" dirty="0"/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Поддержка </a:t>
            </a:r>
            <a:r>
              <a:rPr lang="en-US" sz="3200" dirty="0"/>
              <a:t>SIP </a:t>
            </a:r>
            <a:r>
              <a:rPr lang="ru-RU" sz="3200" dirty="0"/>
              <a:t>протокола 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Возможность </a:t>
            </a:r>
            <a:r>
              <a:rPr lang="ru-RU" sz="3200" dirty="0" err="1"/>
              <a:t>видеоинтеркома</a:t>
            </a:r>
            <a:r>
              <a:rPr lang="ru-RU" sz="3200" dirty="0"/>
              <a:t> между пультами и связи с любыми установленными вызывными панелями в системе. Как с одной, так и со всеми.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Оповещение и проигрывание записей по </a:t>
            </a:r>
            <a:r>
              <a:rPr lang="ru-RU" sz="3200" dirty="0" err="1"/>
              <a:t>рассписанию</a:t>
            </a:r>
            <a:r>
              <a:rPr lang="ru-RU" sz="3200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Встроенная </a:t>
            </a:r>
            <a:r>
              <a:rPr lang="en-US" sz="3200" dirty="0"/>
              <a:t>IP </a:t>
            </a:r>
            <a:r>
              <a:rPr lang="ru-RU" sz="3200" dirty="0"/>
              <a:t>камера с светодиодной подсветкой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На вызывной панели установлены два независимо срабатывающих друг от друга реле 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Вызывная панель снабжена датчиком защиты от кражи и датчиком шума 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Возможность удаленных регулировок вызывной панели с пульта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Возможность подключения внешних устройств: микрофонов, усилителей, динамиков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/>
              <a:t> Линейный выход для записи </a:t>
            </a:r>
            <a:r>
              <a:rPr lang="ru-RU" sz="3200" dirty="0" err="1"/>
              <a:t>аудиотранка</a:t>
            </a:r>
            <a:r>
              <a:rPr lang="ru-RU" sz="3200" dirty="0"/>
              <a:t> на регистратор </a:t>
            </a:r>
            <a:r>
              <a:rPr lang="en-US" sz="3200" dirty="0"/>
              <a:t> </a:t>
            </a:r>
            <a:r>
              <a:rPr lang="ru-RU" sz="3200" dirty="0"/>
              <a:t> и многое другое</a:t>
            </a:r>
            <a:endParaRPr lang="en-US" sz="3200" dirty="0"/>
          </a:p>
        </p:txBody>
      </p:sp>
      <p:sp>
        <p:nvSpPr>
          <p:cNvPr id="45" name="TextBox 44"/>
          <p:cNvSpPr txBox="1"/>
          <p:nvPr/>
        </p:nvSpPr>
        <p:spPr>
          <a:xfrm>
            <a:off x="5983946" y="3102030"/>
            <a:ext cx="577724" cy="677108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3200" dirty="0"/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00728" y="5572116"/>
            <a:ext cx="786112" cy="677108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3200" dirty="0" smtClean="0"/>
              <a:t>80</a:t>
            </a:r>
            <a:endParaRPr lang="ru-RU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5983946" y="1885558"/>
            <a:ext cx="577724" cy="677108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3200" dirty="0" smtClean="0"/>
              <a:t>1</a:t>
            </a:r>
            <a:endParaRPr lang="ru-RU" sz="3200" dirty="0"/>
          </a:p>
        </p:txBody>
      </p:sp>
      <p:sp>
        <p:nvSpPr>
          <p:cNvPr id="51" name="TextBox 50"/>
          <p:cNvSpPr txBox="1"/>
          <p:nvPr/>
        </p:nvSpPr>
        <p:spPr>
          <a:xfrm>
            <a:off x="1019872" y="2300092"/>
            <a:ext cx="603372" cy="738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5476492" y="3980338"/>
            <a:ext cx="444674" cy="1200329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/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99484" y="3493108"/>
            <a:ext cx="444674" cy="4247317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  <a:endParaRPr lang="ru-RU" sz="2200" b="1" dirty="0"/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  <a:endParaRPr lang="ru-RU" sz="2200" b="1" dirty="0"/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  <a:endParaRPr lang="ru-RU" sz="2200" b="1" dirty="0"/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  <a:endParaRPr lang="ru-RU" sz="2200" b="1" dirty="0"/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  <a:endParaRPr lang="ru-RU" sz="2200" b="1" dirty="0"/>
          </a:p>
        </p:txBody>
      </p:sp>
      <p:pic>
        <p:nvPicPr>
          <p:cNvPr id="55" name="Рисунок 54" descr="basip_AM-01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71" y="8092290"/>
            <a:ext cx="2343830" cy="1408620"/>
          </a:xfrm>
          <a:prstGeom prst="rect">
            <a:avLst/>
          </a:prstGeom>
        </p:spPr>
      </p:pic>
      <p:pic>
        <p:nvPicPr>
          <p:cNvPr id="56" name="Рисунок 55" descr="Bas_ip_intercom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93" y="8735909"/>
            <a:ext cx="507454" cy="1062706"/>
          </a:xfrm>
          <a:prstGeom prst="rect">
            <a:avLst/>
          </a:prstGeom>
        </p:spPr>
      </p:pic>
      <p:pic>
        <p:nvPicPr>
          <p:cNvPr id="58" name="Рисунок 57" descr="Bas_ip_intercom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27" y="10786587"/>
            <a:ext cx="509242" cy="1099542"/>
          </a:xfrm>
          <a:prstGeom prst="rect">
            <a:avLst/>
          </a:prstGeom>
        </p:spPr>
      </p:pic>
      <p:cxnSp>
        <p:nvCxnSpPr>
          <p:cNvPr id="59" name="Прямая со стрелкой 58"/>
          <p:cNvCxnSpPr/>
          <p:nvPr/>
        </p:nvCxnSpPr>
        <p:spPr>
          <a:xfrm flipV="1">
            <a:off x="3926024" y="8038884"/>
            <a:ext cx="1477780" cy="44202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3980412" y="8487700"/>
            <a:ext cx="1423392" cy="55929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3980412" y="8560354"/>
            <a:ext cx="1423392" cy="2438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138570" y="8920306"/>
            <a:ext cx="577724" cy="677108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3200" dirty="0"/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38570" y="7703834"/>
            <a:ext cx="577724" cy="677108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3200" dirty="0" smtClean="0"/>
              <a:t>1</a:t>
            </a:r>
            <a:endParaRPr lang="ru-RU" sz="3200" dirty="0"/>
          </a:p>
        </p:txBody>
      </p:sp>
      <p:sp>
        <p:nvSpPr>
          <p:cNvPr id="66" name="TextBox 65"/>
          <p:cNvSpPr txBox="1"/>
          <p:nvPr/>
        </p:nvSpPr>
        <p:spPr>
          <a:xfrm>
            <a:off x="785834" y="8242902"/>
            <a:ext cx="1071448" cy="738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dirty="0" smtClean="0"/>
              <a:t>400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5557108" y="9597414"/>
            <a:ext cx="444674" cy="1200329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.</a:t>
            </a:r>
          </a:p>
          <a:p>
            <a:r>
              <a:rPr lang="ru-RU" sz="2200" b="1" dirty="0"/>
              <a:t>.</a:t>
            </a:r>
          </a:p>
        </p:txBody>
      </p:sp>
      <p:pic>
        <p:nvPicPr>
          <p:cNvPr id="68" name="Рисунок 67" descr="Bas_ip_intercom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05" y="7304492"/>
            <a:ext cx="509242" cy="117641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000728" y="11001404"/>
            <a:ext cx="786112" cy="677108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ru-RU" sz="3200" dirty="0" smtClean="0"/>
              <a:t>80</a:t>
            </a:r>
            <a:endParaRPr lang="ru-RU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453417" y="1489614"/>
            <a:ext cx="7577860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000" spc="300" dirty="0" err="1" smtClean="0">
                <a:solidFill>
                  <a:srgbClr val="C9091E"/>
                </a:solidFill>
                <a:latin typeface="PFBeauSansPro-Regular"/>
                <a:cs typeface="PFBeauSansPro-Light"/>
              </a:rPr>
              <a:t>Диспетчирезация</a:t>
            </a:r>
            <a:endParaRPr lang="en-US" sz="4000" spc="300" dirty="0">
              <a:solidFill>
                <a:srgbClr val="C9091E"/>
              </a:solidFill>
              <a:latin typeface="PFBeauSansPro-Light"/>
              <a:cs typeface="PFBeau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955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AV-02F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9884" y="9579961"/>
            <a:ext cx="1731264" cy="2667610"/>
          </a:xfrm>
          <a:prstGeom prst="rect">
            <a:avLst/>
          </a:prstGeom>
        </p:spPr>
      </p:pic>
      <p:pic>
        <p:nvPicPr>
          <p:cNvPr id="46" name="Рисунок 45" descr="AV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17" y="9572644"/>
            <a:ext cx="1716634" cy="2682240"/>
          </a:xfrm>
          <a:prstGeom prst="rect">
            <a:avLst/>
          </a:prstGeom>
        </p:spPr>
      </p:pic>
      <p:pic>
        <p:nvPicPr>
          <p:cNvPr id="29" name="Рисунок 28" descr="AA-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15900" y="1571588"/>
            <a:ext cx="1584960" cy="3657600"/>
          </a:xfrm>
          <a:prstGeom prst="rect">
            <a:avLst/>
          </a:prstGeom>
        </p:spPr>
      </p:pic>
      <p:pic>
        <p:nvPicPr>
          <p:cNvPr id="28" name="Рисунок 27" descr="AA-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0861" y="1571589"/>
            <a:ext cx="1448410" cy="393557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714580" y="1547304"/>
            <a:ext cx="328614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29620" y="1547304"/>
            <a:ext cx="328614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00728" y="9405484"/>
            <a:ext cx="328614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43472" y="5572116"/>
            <a:ext cx="328614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04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08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287536" y="1547304"/>
            <a:ext cx="328614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05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144396" y="9429768"/>
            <a:ext cx="328614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02FP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 descr="AA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5545" y="1571588"/>
            <a:ext cx="1526438" cy="36576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714580" y="2059512"/>
            <a:ext cx="400052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Многоабонентская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вызывная панель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29620" y="2059512"/>
            <a:ext cx="400052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Многоабонентская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вызывная панель</a:t>
            </a:r>
            <a:endParaRPr lang="ru-RU" sz="2000" dirty="0">
              <a:latin typeface="Ariadna script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7536" y="2059512"/>
            <a:ext cx="400052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Многоабонентская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вызывная панель</a:t>
            </a:r>
            <a:endParaRPr lang="ru-RU" sz="2000" dirty="0">
              <a:latin typeface="Ariadna script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43472" y="6180892"/>
            <a:ext cx="2571768" cy="677108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Многоабонентская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вызывная панель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430280" y="5572116"/>
            <a:ext cx="328614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01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01T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430280" y="6165503"/>
            <a:ext cx="4000528" cy="677108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Индивидуальная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вызывная панель</a:t>
            </a:r>
            <a:endParaRPr lang="ru-RU" sz="2000" dirty="0">
              <a:latin typeface="Ariadna script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00728" y="9915432"/>
            <a:ext cx="4000528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Индивидуальная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вызывная панель</a:t>
            </a:r>
            <a:endParaRPr lang="ru-RU" sz="2000" dirty="0">
              <a:latin typeface="Ariadna script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144396" y="10001273"/>
            <a:ext cx="4857784" cy="677108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Пожарная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панель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вызова</a:t>
            </a:r>
            <a:endParaRPr lang="ru-RU" sz="2000" dirty="0">
              <a:latin typeface="Ariadna script" pitchFamily="2" charset="0"/>
            </a:endParaRPr>
          </a:p>
        </p:txBody>
      </p:sp>
      <p:pic>
        <p:nvPicPr>
          <p:cNvPr id="33" name="Рисунок 32" descr="BA04_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14447" y="5714990"/>
            <a:ext cx="3286150" cy="278058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714580" y="2703301"/>
            <a:ext cx="3714776" cy="166199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3,5” LED,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монохромный,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подсветкой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Камера: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1/3” Sony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 камеры: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700 ТВЛ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Корпус: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Металлический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IP 55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 пластиковой накладкой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9620" y="2703300"/>
            <a:ext cx="4000528" cy="1415772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3,5” LED,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монохромный,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подсветкой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Камера: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1/3” Sony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 камеры: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700 ТВЛ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Корпус: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Металлический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IP 55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87536" y="2714596"/>
            <a:ext cx="4000528" cy="1415772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3,5” LED,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монохромный,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подсветкой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Камера: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1/3” Sony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 камеры: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700 ТВЛ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Корпус: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Металлический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IP 55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3472" y="6715125"/>
            <a:ext cx="3714776" cy="166199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нет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Камера: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1/3” Sony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 камеры: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700 ТВЛ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Корпус: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Металлический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IP 55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Доступность версий: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V3 (SIP)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430280" y="6715125"/>
            <a:ext cx="4714908" cy="116955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нет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Камера: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1/3” Sony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 камеры: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700 ТВЛ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Корпус: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Металлический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IP 55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00728" y="10572777"/>
            <a:ext cx="4143404" cy="1908215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нет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Камера: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1/3” Sony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 камеры: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700 ТВЛ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Корпус: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Металлический,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 глянцевой пластиковой накладкой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IP 55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44396" y="10572776"/>
            <a:ext cx="4143404" cy="1415772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нет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Время разговора: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до 240с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Тип установки: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700 ТВЛ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Корпус: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Металлический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IP 55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40"/>
          <p:cNvGrpSpPr/>
          <p:nvPr/>
        </p:nvGrpSpPr>
        <p:grpSpPr>
          <a:xfrm>
            <a:off x="-64" y="-48"/>
            <a:ext cx="18288064" cy="13716048"/>
            <a:chOff x="-32" y="-24"/>
            <a:chExt cx="9144032" cy="6858024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-32" y="-24"/>
              <a:ext cx="9144000" cy="6429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Рисунок 57" descr="bassip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58" y="6286520"/>
              <a:ext cx="1857388" cy="420483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428564" y="142829"/>
            <a:ext cx="14001848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ВЫЗЫВНЫЕ ПАНЕЛИ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8564" y="571457"/>
            <a:ext cx="3857652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/>
                <a:cs typeface="Arial"/>
              </a:rPr>
              <a:t>Модельный ряд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2" name="Рисунок 61" descr="AV-01_01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01255" y="5645583"/>
            <a:ext cx="3463226" cy="3382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 descr="AM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58268" y="1285836"/>
            <a:ext cx="5644044" cy="3429024"/>
          </a:xfrm>
          <a:prstGeom prst="rect">
            <a:avLst/>
          </a:prstGeom>
        </p:spPr>
      </p:pic>
      <p:pic>
        <p:nvPicPr>
          <p:cNvPr id="33" name="Рисунок 32" descr="AQ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64" y="1334320"/>
            <a:ext cx="3369648" cy="2469360"/>
          </a:xfrm>
          <a:prstGeom prst="rect">
            <a:avLst/>
          </a:prstGeom>
        </p:spPr>
      </p:pic>
      <p:pic>
        <p:nvPicPr>
          <p:cNvPr id="34" name="Рисунок 33" descr="AS-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65248" y="1375635"/>
            <a:ext cx="2878884" cy="2339094"/>
          </a:xfrm>
          <a:prstGeom prst="rect">
            <a:avLst/>
          </a:prstGeom>
        </p:spPr>
      </p:pic>
      <p:pic>
        <p:nvPicPr>
          <p:cNvPr id="35" name="Рисунок 34" descr="AL-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072" y="9594304"/>
            <a:ext cx="2955340" cy="2296972"/>
          </a:xfrm>
          <a:prstGeom prst="rect">
            <a:avLst/>
          </a:prstGeom>
        </p:spPr>
      </p:pic>
      <p:pic>
        <p:nvPicPr>
          <p:cNvPr id="36" name="Рисунок 35" descr="AN-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51" y="4106872"/>
            <a:ext cx="3355678" cy="2179624"/>
          </a:xfrm>
          <a:prstGeom prst="rect">
            <a:avLst/>
          </a:prstGeom>
        </p:spPr>
      </p:pic>
      <p:pic>
        <p:nvPicPr>
          <p:cNvPr id="37" name="Рисунок 36" descr="AP-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316" y="7146031"/>
            <a:ext cx="2902948" cy="1935298"/>
          </a:xfrm>
          <a:prstGeom prst="rect">
            <a:avLst/>
          </a:prstGeom>
        </p:spPr>
      </p:pic>
      <p:pic>
        <p:nvPicPr>
          <p:cNvPr id="38" name="Рисунок 37" descr="AF-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00860" y="6839450"/>
            <a:ext cx="3189428" cy="2384756"/>
          </a:xfrm>
          <a:prstGeom prst="rect">
            <a:avLst/>
          </a:prstGeom>
        </p:spPr>
      </p:pic>
      <p:pic>
        <p:nvPicPr>
          <p:cNvPr id="39" name="Рисунок 38" descr="AR-0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98743" y="3821118"/>
            <a:ext cx="3288266" cy="2388784"/>
          </a:xfrm>
          <a:prstGeom prst="rect">
            <a:avLst/>
          </a:prstGeom>
        </p:spPr>
      </p:pic>
      <p:pic>
        <p:nvPicPr>
          <p:cNvPr id="40" name="Рисунок 39" descr="AZ-0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858776" y="9201939"/>
            <a:ext cx="2714644" cy="3228226"/>
          </a:xfrm>
          <a:prstGeom prst="rect">
            <a:avLst/>
          </a:prstGeom>
        </p:spPr>
      </p:pic>
      <p:pic>
        <p:nvPicPr>
          <p:cNvPr id="41" name="Рисунок 40" descr="AG-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1618" y="9733026"/>
            <a:ext cx="3000396" cy="20063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714712" y="1272280"/>
            <a:ext cx="3429024" cy="221599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AQ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10,2”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1024×600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кадров, запись видео и звука на SD карту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144660" y="4220158"/>
            <a:ext cx="2428892" cy="104644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Монитор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консьержа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14712" y="3863814"/>
            <a:ext cx="3429024" cy="246221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07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7”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800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кадров, запись видео и звука на SD карту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4712" y="6572248"/>
            <a:ext cx="3429024" cy="246221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07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7”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800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кадров, запись видео и звука на SD карту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14712" y="9429768"/>
            <a:ext cx="3286148" cy="246221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09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9”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800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кадров, запись видео и звука на SD карту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01256" y="1272280"/>
            <a:ext cx="3429024" cy="246221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-10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10,2”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1024×600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кадров, запись видео и звука на SD карту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01256" y="3863814"/>
            <a:ext cx="3429024" cy="246221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07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7”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800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480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кадров, запись видео и звука на SD карту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001256" y="6572248"/>
            <a:ext cx="3429024" cy="246221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AF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07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7”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800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480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кадров, запись видео и звука на SD карту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01256" y="9429768"/>
            <a:ext cx="3429024" cy="221599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AG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4,3”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272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 на 100 кадров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430544" y="9429768"/>
            <a:ext cx="3429024" cy="221599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AZ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4,3”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272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на 100 кадров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144660" y="5090402"/>
            <a:ext cx="3429024" cy="221599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Дисплей: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9” TFT LCD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Разрешение: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800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×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480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Память: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Внутренняя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на 100 кадров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Функция умный дом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42"/>
          <p:cNvGrpSpPr/>
          <p:nvPr/>
        </p:nvGrpSpPr>
        <p:grpSpPr>
          <a:xfrm>
            <a:off x="-64" y="-48"/>
            <a:ext cx="18288064" cy="13716048"/>
            <a:chOff x="-32" y="-24"/>
            <a:chExt cx="9144032" cy="6858024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-32" y="-24"/>
              <a:ext cx="9144000" cy="6429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bassip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7158" y="6286520"/>
              <a:ext cx="1857388" cy="420483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428564" y="142829"/>
            <a:ext cx="14001848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МОНИТОРЫ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8564" y="571457"/>
            <a:ext cx="3857652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/>
                <a:cs typeface="Arial"/>
              </a:rPr>
              <a:t>Модельный ряд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5"/>
          <p:cNvGrpSpPr/>
          <p:nvPr/>
        </p:nvGrpSpPr>
        <p:grpSpPr>
          <a:xfrm>
            <a:off x="-64" y="-48"/>
            <a:ext cx="18288064" cy="13716048"/>
            <a:chOff x="-32" y="-24"/>
            <a:chExt cx="9144032" cy="685802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-32" y="-24"/>
              <a:ext cx="9144000" cy="6429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bassi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6286520"/>
              <a:ext cx="1857388" cy="420483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28564" y="384531"/>
            <a:ext cx="14001848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ДОПОЛНИТЕЛЬНОЕ ОБОРУДОВАНИЕ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1" name="Рисунок 30" descr="bas-ip-SH-62-ma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134" y="2605100"/>
            <a:ext cx="2817280" cy="1728192"/>
          </a:xfrm>
          <a:prstGeom prst="rect">
            <a:avLst/>
          </a:prstGeom>
        </p:spPr>
      </p:pic>
      <p:pic>
        <p:nvPicPr>
          <p:cNvPr id="39" name="Рисунок 38" descr="bas-ip-SH-62-ma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7928" y="6425953"/>
            <a:ext cx="2411760" cy="2043866"/>
          </a:xfrm>
          <a:prstGeom prst="rect">
            <a:avLst/>
          </a:prstGeom>
        </p:spPr>
      </p:pic>
      <p:pic>
        <p:nvPicPr>
          <p:cNvPr id="42" name="Рисунок 41" descr="bas-ip-EVRC-16-mai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598" y="6425953"/>
            <a:ext cx="1492600" cy="2344398"/>
          </a:xfrm>
          <a:prstGeom prst="rect">
            <a:avLst/>
          </a:prstGeom>
        </p:spPr>
      </p:pic>
      <p:pic>
        <p:nvPicPr>
          <p:cNvPr id="45" name="Рисунок 44" descr="bas-ip-SH-62-mai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47016" y="2656098"/>
            <a:ext cx="1584176" cy="17733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28248" y="6244076"/>
            <a:ext cx="2690280" cy="5016758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МОДУЛЬ УПРАВЛЕНИЯ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ШТОРАМИ (приводами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SH-62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Управляет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2-я независимыми шторами на открывание и закрывание с возможностью паузы (остановки в любом положении).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 одному внутреннему монитору возможно подключение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 2-х модулей штор.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4 канала, по 1 каналу на комнату (4-е комнаты).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75249" y="6219935"/>
            <a:ext cx="3156566" cy="4216539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УПРАВЛЕНИЕ</a:t>
            </a:r>
          </a:p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ИК-УСТРОЙСТВАМИ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SH-6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Управляет лифтовым оборудованием с возможностью вызова лифтов на любой из 16-и этажей.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Управление осуществляется непосредственно самим блоком центрального контроллера лифтового оборудования, или посредством соединения с монтажной колодкой кнопок вызова лифтов.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610616" y="2121460"/>
            <a:ext cx="6138936" cy="298543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УПРАВЛЕНИЕ</a:t>
            </a:r>
          </a:p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ИК-УСТРОЙСТВАМИ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SH-6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Управляя сценариями посредством интерфейса RS485,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из программного обеспечения на ПК или с внутреннего монитора, программируемый инфракрасный модуль будет считывать сохраненные сценарии в своей памяти в соответствии с номером сценария, и отправлять соответствующий инфракрасный код.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 одном сценарии может одновременно использоваться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до 8 инфракрасных кодов с интервалом передачи 0,3 с.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18366" y="2121460"/>
            <a:ext cx="5031960" cy="273921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МОДУЛЬ УПРАВЛЕНИЯ</a:t>
            </a:r>
          </a:p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СВЕТОМ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SH-62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Управляет 4-я независимыми каналами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освещения по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триггерному принципу включения и отключения.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К одному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внутреннему монитору возможно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подключение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8-ми модулей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освещения.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Всего 32 канала, по 8 каналов на комнату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(4-е комнаты).</a:t>
            </a:r>
          </a:p>
        </p:txBody>
      </p:sp>
      <p:pic>
        <p:nvPicPr>
          <p:cNvPr id="1027" name="Picture 3" descr="C:\Users\usr_nefedov\Desktop\сервер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715768" y="6143620"/>
            <a:ext cx="2133564" cy="213356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144660" y="6429372"/>
            <a:ext cx="2690280" cy="4924425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SIP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серверы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PBX16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PBX200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Данные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SIP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сервера предназначены для маршрутизации вызовов как в локальной сети, так и посредством подключения  через 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Enternet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Количество </a:t>
            </a:r>
            <a:r>
              <a:rPr lang="ru-RU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аккаунтов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16 и 200 соответственно.  Количество серверов в сети не ограниченно, что позволят масштабировать сеть практически без ограничений .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6000" y="9832359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1016000" y="5854150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1016000" y="8758223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6000" y="2236622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1016000" y="4045386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1016000" y="6949459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8807" y="444469"/>
            <a:ext cx="8652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ПРИЕМУЩЕСТВА СИСТЕМЫ </a:t>
            </a:r>
            <a:r>
              <a:rPr lang="en-US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BAS-</a:t>
            </a:r>
            <a:r>
              <a:rPr lang="en-US" spc="300" dirty="0" smtClean="0">
                <a:solidFill>
                  <a:srgbClr val="C9091E"/>
                </a:solidFill>
                <a:latin typeface="PFBeauSansPro-Regular"/>
                <a:cs typeface="PFBeauSansPro-Regular"/>
              </a:rPr>
              <a:t>IP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31" name="Прямоугольник 42"/>
          <p:cNvSpPr>
            <a:spLocks noChangeArrowheads="1"/>
          </p:cNvSpPr>
          <p:nvPr/>
        </p:nvSpPr>
        <p:spPr bwMode="auto">
          <a:xfrm>
            <a:off x="1397448" y="2439822"/>
            <a:ext cx="15543060" cy="11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>
                <a:latin typeface="Arial"/>
                <a:cs typeface="Arial"/>
              </a:rPr>
              <a:t>Простая </a:t>
            </a:r>
            <a:r>
              <a:rPr lang="ru-RU" sz="2600" dirty="0" smtClean="0">
                <a:latin typeface="Arial"/>
                <a:cs typeface="Arial"/>
              </a:rPr>
              <a:t>и </a:t>
            </a:r>
            <a:r>
              <a:rPr lang="ru-RU" sz="2600" dirty="0">
                <a:latin typeface="Arial"/>
                <a:cs typeface="Arial"/>
              </a:rPr>
              <a:t>одновременно гибкая </a:t>
            </a:r>
            <a:r>
              <a:rPr lang="ru-RU" sz="2600" dirty="0" smtClean="0">
                <a:latin typeface="Arial"/>
                <a:cs typeface="Arial"/>
              </a:rPr>
              <a:t>система, которая позволяет решать любые задачи </a:t>
            </a:r>
            <a:r>
              <a:rPr lang="ru-RU" sz="2600" dirty="0" err="1" smtClean="0">
                <a:latin typeface="Arial"/>
                <a:cs typeface="Arial"/>
              </a:rPr>
              <a:t>домофонии</a:t>
            </a:r>
            <a:r>
              <a:rPr lang="ru-RU" sz="2600" dirty="0" smtClean="0">
                <a:latin typeface="Arial"/>
                <a:cs typeface="Arial"/>
              </a:rPr>
              <a:t>  </a:t>
            </a:r>
            <a:endParaRPr lang="en-US" sz="26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и обеспечивать безопасность доступа в помещения.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2" name="Прямоугольник 42"/>
          <p:cNvSpPr>
            <a:spLocks noChangeArrowheads="1"/>
          </p:cNvSpPr>
          <p:nvPr/>
        </p:nvSpPr>
        <p:spPr bwMode="auto">
          <a:xfrm>
            <a:off x="1397448" y="4248632"/>
            <a:ext cx="15644660" cy="11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Неограниченное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количество</a:t>
            </a:r>
            <a:r>
              <a:rPr lang="uk-UA" sz="2600" dirty="0" smtClean="0">
                <a:latin typeface="Arial"/>
                <a:cs typeface="Arial"/>
              </a:rPr>
              <a:t> (до 99 999) </a:t>
            </a:r>
            <a:r>
              <a:rPr lang="ru-RU" sz="2600" dirty="0" smtClean="0">
                <a:latin typeface="Arial"/>
                <a:cs typeface="Arial"/>
              </a:rPr>
              <a:t>пользователей</a:t>
            </a:r>
            <a:r>
              <a:rPr lang="uk-UA" sz="2600" dirty="0" smtClean="0">
                <a:latin typeface="Arial"/>
                <a:cs typeface="Arial"/>
              </a:rPr>
              <a:t> в </a:t>
            </a:r>
            <a:r>
              <a:rPr lang="ru-RU" sz="2600" dirty="0">
                <a:latin typeface="Arial"/>
                <a:cs typeface="Arial"/>
              </a:rPr>
              <a:t>системе и расстояние между ними</a:t>
            </a:r>
            <a:r>
              <a:rPr lang="en-US" sz="2600" dirty="0">
                <a:latin typeface="Arial"/>
                <a:cs typeface="Arial"/>
              </a:rPr>
              <a:t>. </a:t>
            </a:r>
            <a:r>
              <a:rPr lang="ru-RU" sz="2600" dirty="0">
                <a:latin typeface="Arial"/>
                <a:cs typeface="Arial"/>
              </a:rPr>
              <a:t>Универсальная </a:t>
            </a:r>
            <a:r>
              <a:rPr lang="ru-RU" sz="2600" dirty="0" smtClean="0">
                <a:latin typeface="Arial"/>
                <a:cs typeface="Arial"/>
              </a:rPr>
              <a:t>как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многоквартирная</a:t>
            </a:r>
            <a:r>
              <a:rPr lang="en-US" sz="2600" dirty="0" smtClean="0">
                <a:latin typeface="Arial"/>
                <a:cs typeface="Arial"/>
              </a:rPr>
              <a:t>,</a:t>
            </a:r>
            <a:r>
              <a:rPr lang="ru-RU" sz="2600" dirty="0" smtClean="0">
                <a:latin typeface="Arial"/>
                <a:cs typeface="Arial"/>
              </a:rPr>
              <a:t> </a:t>
            </a:r>
            <a:r>
              <a:rPr lang="ru-RU" sz="2600" dirty="0">
                <a:latin typeface="Arial"/>
                <a:cs typeface="Arial"/>
              </a:rPr>
              <a:t>так и индивидуальная система.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5" name="Прямоугольник 42"/>
          <p:cNvSpPr>
            <a:spLocks noChangeArrowheads="1"/>
          </p:cNvSpPr>
          <p:nvPr/>
        </p:nvSpPr>
        <p:spPr bwMode="auto">
          <a:xfrm>
            <a:off x="1397448" y="5911981"/>
            <a:ext cx="15797060" cy="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Система позволяет осуществлять видеонаблюдение с камер в системе (до </a:t>
            </a:r>
            <a:r>
              <a:rPr lang="en-US" sz="2600" dirty="0" smtClean="0">
                <a:latin typeface="Arial"/>
                <a:cs typeface="Arial"/>
              </a:rPr>
              <a:t>16</a:t>
            </a:r>
            <a:r>
              <a:rPr lang="ru-RU" sz="2600" dirty="0" smtClean="0">
                <a:latin typeface="Arial"/>
                <a:cs typeface="Arial"/>
              </a:rPr>
              <a:t> потоков на монитор).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3" name="Прямоугольник 42"/>
          <p:cNvSpPr>
            <a:spLocks noChangeArrowheads="1"/>
          </p:cNvSpPr>
          <p:nvPr/>
        </p:nvSpPr>
        <p:spPr bwMode="auto">
          <a:xfrm>
            <a:off x="1397448" y="7143004"/>
            <a:ext cx="15797060" cy="163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Устанавливается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uk-UA" sz="2600" dirty="0">
                <a:latin typeface="Arial"/>
                <a:cs typeface="Arial"/>
              </a:rPr>
              <a:t>в </a:t>
            </a:r>
            <a:r>
              <a:rPr lang="ru-RU" sz="2600" dirty="0" smtClean="0">
                <a:latin typeface="Arial"/>
                <a:cs typeface="Arial"/>
              </a:rPr>
              <a:t>существующую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локальную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сеть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>
                <a:latin typeface="Arial"/>
                <a:cs typeface="Arial"/>
              </a:rPr>
              <a:t>с помощью обычных сетевых коммутаторов </a:t>
            </a:r>
            <a:r>
              <a:rPr lang="ru-RU" sz="2600" dirty="0" smtClean="0">
                <a:latin typeface="Arial"/>
                <a:cs typeface="Arial"/>
              </a:rPr>
              <a:t>(свитчей)</a:t>
            </a:r>
            <a:r>
              <a:rPr lang="uk-UA" sz="2600" dirty="0">
                <a:latin typeface="Arial"/>
                <a:cs typeface="Arial"/>
              </a:rPr>
              <a:t>. Не </a:t>
            </a:r>
            <a:r>
              <a:rPr lang="ru-RU" sz="2600" dirty="0" smtClean="0">
                <a:latin typeface="Arial"/>
                <a:cs typeface="Arial"/>
              </a:rPr>
              <a:t>требует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дополнительных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серверов</a:t>
            </a:r>
            <a:r>
              <a:rPr lang="uk-UA" sz="2600" dirty="0" smtClean="0">
                <a:latin typeface="Arial"/>
                <a:cs typeface="Arial"/>
              </a:rPr>
              <a:t>. </a:t>
            </a:r>
            <a:r>
              <a:rPr lang="ru-RU" sz="2600" dirty="0" smtClean="0">
                <a:latin typeface="Arial"/>
                <a:cs typeface="Arial"/>
              </a:rPr>
              <a:t>Возможно питание по </a:t>
            </a:r>
            <a:r>
              <a:rPr lang="en-US" sz="2600" dirty="0" err="1" smtClean="0">
                <a:latin typeface="Arial"/>
                <a:cs typeface="Arial"/>
              </a:rPr>
              <a:t>PoE</a:t>
            </a:r>
            <a:r>
              <a:rPr lang="en-US" sz="2600" dirty="0" smtClean="0">
                <a:latin typeface="Arial"/>
                <a:cs typeface="Arial"/>
              </a:rPr>
              <a:t> (v3 SIP)</a:t>
            </a:r>
            <a:r>
              <a:rPr lang="ru-RU" sz="2600" dirty="0" smtClean="0">
                <a:latin typeface="Arial"/>
                <a:cs typeface="Arial"/>
              </a:rPr>
              <a:t>.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34" name="Прямоугольник 42"/>
          <p:cNvSpPr>
            <a:spLocks noChangeArrowheads="1"/>
          </p:cNvSpPr>
          <p:nvPr/>
        </p:nvSpPr>
        <p:spPr bwMode="auto">
          <a:xfrm>
            <a:off x="1397448" y="8831282"/>
            <a:ext cx="16001552" cy="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Русифицированное </a:t>
            </a:r>
            <a:r>
              <a:rPr lang="uk-UA" sz="2600" dirty="0" smtClean="0">
                <a:latin typeface="Arial"/>
                <a:cs typeface="Arial"/>
              </a:rPr>
              <a:t>и </a:t>
            </a:r>
            <a:r>
              <a:rPr lang="ru-RU" sz="2600" dirty="0" smtClean="0">
                <a:latin typeface="Arial"/>
                <a:cs typeface="Arial"/>
              </a:rPr>
              <a:t>удобное </a:t>
            </a:r>
            <a:r>
              <a:rPr lang="uk-UA" sz="2600" dirty="0" smtClean="0">
                <a:latin typeface="Arial"/>
                <a:cs typeface="Arial"/>
              </a:rPr>
              <a:t>меню</a:t>
            </a:r>
            <a:r>
              <a:rPr lang="uk-UA" sz="2600" dirty="0">
                <a:latin typeface="Arial"/>
                <a:cs typeface="Arial"/>
              </a:rPr>
              <a:t>. </a:t>
            </a:r>
            <a:r>
              <a:rPr lang="ru-RU" sz="2600" dirty="0" smtClean="0">
                <a:latin typeface="Arial"/>
                <a:cs typeface="Arial"/>
              </a:rPr>
              <a:t>Быстрое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обновление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программного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обеспечения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устройств</a:t>
            </a:r>
            <a:r>
              <a:rPr lang="uk-UA" sz="2600" dirty="0" smtClean="0">
                <a:latin typeface="Arial"/>
                <a:cs typeface="Arial"/>
              </a:rPr>
              <a:t>. 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6" name="Прямоугольник 42"/>
          <p:cNvSpPr>
            <a:spLocks noChangeArrowheads="1"/>
          </p:cNvSpPr>
          <p:nvPr/>
        </p:nvSpPr>
        <p:spPr bwMode="auto">
          <a:xfrm>
            <a:off x="1397448" y="9959768"/>
            <a:ext cx="15366552" cy="5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Совместимость старых и новых версий/прошивок оборудования.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8814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7308272" y="-5853546"/>
            <a:ext cx="3671454" cy="182880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7308272" y="-2182092"/>
            <a:ext cx="3671454" cy="1828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7308272" y="1479202"/>
            <a:ext cx="3671454" cy="18288002"/>
          </a:xfrm>
          <a:prstGeom prst="rect">
            <a:avLst/>
          </a:prstGeom>
          <a:solidFill>
            <a:srgbClr val="5E07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8807" y="444469"/>
            <a:ext cx="14080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СПЕЦИАЛЬНЫЕ СЕРВИСЫ ДЛЯ ЖИЛЫХ КОМПЛЕКСОВ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4678" y="2804212"/>
            <a:ext cx="1311236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Индивидуальная прошивка внутренних мониторов под проект</a:t>
            </a: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Индивидуальная презентация под проект</a:t>
            </a:r>
            <a:endParaRPr lang="ru-RU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9536" y="6015781"/>
            <a:ext cx="1425883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Обучение 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по эксплуатации </a:t>
            </a: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системой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Техническая поддержка 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по </a:t>
            </a: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ru-RU" sz="3000" b="1" dirty="0" err="1" smtClean="0">
                <a:solidFill>
                  <a:schemeClr val="bg1"/>
                </a:solidFill>
                <a:latin typeface="Arial"/>
                <a:cs typeface="Arial"/>
              </a:rPr>
              <a:t>mail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ru-RU" sz="3000" b="1" dirty="0" err="1" smtClean="0">
                <a:solidFill>
                  <a:schemeClr val="bg1"/>
                </a:solidFill>
                <a:latin typeface="Arial"/>
                <a:cs typeface="Arial"/>
              </a:rPr>
              <a:t>kype</a:t>
            </a: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или по </a:t>
            </a: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телефону</a:t>
            </a: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Расширенная гарантия до 3-х лет под зарегистрированные проекты</a:t>
            </a:r>
            <a:endParaRPr lang="ru-RU" sz="3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endParaRPr lang="ru-RU" sz="30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9536" y="9930705"/>
            <a:ext cx="13912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Предоставление бесплатного программного обеспечения </a:t>
            </a: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для отправки сообщений и прием обратных сообщений от абонентов</a:t>
            </a:r>
            <a:endParaRPr lang="ru-RU" sz="30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 descr="offer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8" y="1893456"/>
            <a:ext cx="3937000" cy="2679700"/>
          </a:xfrm>
          <a:prstGeom prst="rect">
            <a:avLst/>
          </a:prstGeom>
        </p:spPr>
      </p:pic>
      <p:pic>
        <p:nvPicPr>
          <p:cNvPr id="9" name="Picture 8" descr="offer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8" y="5587423"/>
            <a:ext cx="3937000" cy="2679700"/>
          </a:xfrm>
          <a:prstGeom prst="rect">
            <a:avLst/>
          </a:prstGeom>
        </p:spPr>
      </p:pic>
      <p:pic>
        <p:nvPicPr>
          <p:cNvPr id="13" name="Picture 12" descr="offer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8" y="9374764"/>
            <a:ext cx="39370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604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46348"/>
            <a:ext cx="18287999" cy="1102505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tis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39" y="6451599"/>
            <a:ext cx="6845300" cy="6032500"/>
          </a:xfrm>
          <a:prstGeom prst="rect">
            <a:avLst/>
          </a:prstGeom>
        </p:spPr>
      </p:pic>
      <p:sp>
        <p:nvSpPr>
          <p:cNvPr id="7" name="Прямоугольник 1"/>
          <p:cNvSpPr/>
          <p:nvPr/>
        </p:nvSpPr>
        <p:spPr>
          <a:xfrm>
            <a:off x="11413066" y="3541735"/>
            <a:ext cx="6536267" cy="8340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>
                <a:latin typeface="Arial"/>
                <a:cs typeface="Arial"/>
              </a:rPr>
              <a:t>Уведомлять жильцов о новостях ЖК, персональной задолженности, или о любой другой сервисной </a:t>
            </a:r>
            <a:r>
              <a:rPr lang="ru-RU" sz="2400" dirty="0" smtClean="0">
                <a:latin typeface="Arial"/>
                <a:cs typeface="Arial"/>
              </a:rPr>
              <a:t>информации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Отправлять уведомления персонально каждому жильцу или одновременно всем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Через персональную страничку возможно: </a:t>
            </a:r>
          </a:p>
          <a:p>
            <a:pPr marL="716400" lvl="1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Tx/>
              <a:buChar char="-"/>
              <a:defRPr/>
            </a:pPr>
            <a:r>
              <a:rPr lang="ru-RU" sz="2400" dirty="0" smtClean="0">
                <a:latin typeface="Arial"/>
                <a:cs typeface="Arial"/>
              </a:rPr>
              <a:t>просмотр коммунальных платежей </a:t>
            </a:r>
          </a:p>
          <a:p>
            <a:pPr marL="716400" lvl="1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Tx/>
              <a:buChar char="-"/>
              <a:defRPr/>
            </a:pPr>
            <a:r>
              <a:rPr lang="ru-RU" sz="2400" dirty="0" smtClean="0">
                <a:latin typeface="Arial"/>
                <a:cs typeface="Arial"/>
              </a:rPr>
              <a:t>вызвать такси или заказать медикаменты</a:t>
            </a:r>
          </a:p>
          <a:p>
            <a:pPr marL="716400" lvl="1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Tx/>
              <a:buChar char="-"/>
              <a:defRPr/>
            </a:pPr>
            <a:r>
              <a:rPr lang="ru-RU" sz="2400" dirty="0">
                <a:latin typeface="Arial"/>
                <a:cs typeface="Arial"/>
              </a:rPr>
              <a:t>в</a:t>
            </a:r>
            <a:r>
              <a:rPr lang="ru-RU" sz="2400" dirty="0" smtClean="0">
                <a:latin typeface="Arial"/>
                <a:cs typeface="Arial"/>
              </a:rPr>
              <a:t>ызвать сантехника или прочие услуги</a:t>
            </a:r>
          </a:p>
          <a:p>
            <a:pPr marL="716400" lvl="1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Tx/>
              <a:buChar char="-"/>
              <a:defRPr/>
            </a:pPr>
            <a:r>
              <a:rPr lang="ru-RU" sz="2400" dirty="0">
                <a:latin typeface="Arial"/>
                <a:cs typeface="Arial"/>
              </a:rPr>
              <a:t>о</a:t>
            </a:r>
            <a:r>
              <a:rPr lang="ru-RU" sz="2400" dirty="0" smtClean="0">
                <a:latin typeface="Arial"/>
                <a:cs typeface="Arial"/>
              </a:rPr>
              <a:t>тправить сообщение в управляющую компанию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Удаленная блокировка и настройка внутренних мониторов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15213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ДОСТУП К ПЕРСОНАЛЬНОЙ ИНФОРМАЦИИ ЧЕРЕЗ ДОМОФОН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9" name="Прямоугольник 42"/>
          <p:cNvSpPr>
            <a:spLocks noChangeArrowheads="1"/>
          </p:cNvSpPr>
          <p:nvPr/>
        </p:nvSpPr>
        <p:spPr bwMode="auto">
          <a:xfrm>
            <a:off x="11413066" y="2116662"/>
            <a:ext cx="6688666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dirty="0" smtClean="0">
                <a:solidFill>
                  <a:srgbClr val="C9091E"/>
                </a:solidFill>
                <a:latin typeface="Arial"/>
                <a:cs typeface="Arial"/>
              </a:rPr>
              <a:t>Благодаря встроенной сервисной системе возможно</a:t>
            </a:r>
            <a:r>
              <a:rPr lang="en-US" sz="2800" b="1" dirty="0" smtClean="0">
                <a:solidFill>
                  <a:srgbClr val="C9091E"/>
                </a:solidFill>
                <a:latin typeface="Arial"/>
                <a:cs typeface="Arial"/>
              </a:rPr>
              <a:t>:</a:t>
            </a:r>
          </a:p>
        </p:txBody>
      </p:sp>
      <p:pic>
        <p:nvPicPr>
          <p:cNvPr id="2" name="Picture 1" descr="BasIP_AS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07" y="1926162"/>
            <a:ext cx="6869032" cy="462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961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1439333"/>
            <a:ext cx="18287999" cy="11023601"/>
            <a:chOff x="1" y="1439333"/>
            <a:chExt cx="18287999" cy="11023601"/>
          </a:xfrm>
        </p:grpSpPr>
        <p:sp>
          <p:nvSpPr>
            <p:cNvPr id="37" name="Rectangle 36"/>
            <p:cNvSpPr/>
            <p:nvPr/>
          </p:nvSpPr>
          <p:spPr>
            <a:xfrm>
              <a:off x="1" y="1439333"/>
              <a:ext cx="18287999" cy="11023601"/>
            </a:xfrm>
            <a:prstGeom prst="rect">
              <a:avLst/>
            </a:prstGeom>
            <a:solidFill>
              <a:srgbClr val="3131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pic>
          <p:nvPicPr>
            <p:cNvPr id="19" name="Picture 18" descr="interfac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600" y="2997200"/>
              <a:ext cx="11201400" cy="76962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88807" y="444469"/>
            <a:ext cx="6645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ИНТЕРФЕЙС УПРАВЛЕНИЯ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pic>
        <p:nvPicPr>
          <p:cNvPr id="6" name="Picture 5" descr="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49" y="4260111"/>
            <a:ext cx="7645400" cy="4584700"/>
          </a:xfrm>
          <a:prstGeom prst="rect">
            <a:avLst/>
          </a:prstGeom>
        </p:spPr>
      </p:pic>
      <p:pic>
        <p:nvPicPr>
          <p:cNvPr id="7" name="Picture 6" descr="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49" y="4260111"/>
            <a:ext cx="7645400" cy="4584700"/>
          </a:xfrm>
          <a:prstGeom prst="rect">
            <a:avLst/>
          </a:prstGeom>
        </p:spPr>
      </p:pic>
      <p:pic>
        <p:nvPicPr>
          <p:cNvPr id="9" name="Picture 8" descr="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49" y="4260111"/>
            <a:ext cx="7645400" cy="4584700"/>
          </a:xfrm>
          <a:prstGeom prst="rect">
            <a:avLst/>
          </a:prstGeom>
        </p:spPr>
      </p:pic>
      <p:pic>
        <p:nvPicPr>
          <p:cNvPr id="16" name="Picture 15" descr="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49" y="4260111"/>
            <a:ext cx="7645400" cy="4584700"/>
          </a:xfrm>
          <a:prstGeom prst="rect">
            <a:avLst/>
          </a:prstGeom>
        </p:spPr>
      </p:pic>
      <p:pic>
        <p:nvPicPr>
          <p:cNvPr id="17" name="Picture 16" descr="0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49" y="4260111"/>
            <a:ext cx="7645400" cy="458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49" y="4257571"/>
            <a:ext cx="7645400" cy="4587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49" y="4257571"/>
            <a:ext cx="7645398" cy="458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130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714182"/>
            <a:ext cx="18287999" cy="17572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965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РЕАЛИЗОВАННЫЕ КРУПНЫЕ ПРО</a:t>
            </a:r>
            <a:r>
              <a:rPr lang="ru-RU" spc="300" dirty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Е</a:t>
            </a:r>
            <a:r>
              <a:rPr lang="uk-UA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КТЫ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10934567"/>
            <a:ext cx="16782871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solidFill>
                  <a:srgbClr val="C9091E"/>
                </a:solidFill>
                <a:latin typeface="Arial"/>
                <a:cs typeface="Arial"/>
              </a:rPr>
              <a:t>Crystal. </a:t>
            </a:r>
            <a:r>
              <a:rPr lang="uk-UA" sz="3000" b="1" dirty="0" smtClean="0">
                <a:solidFill>
                  <a:srgbClr val="C9091E"/>
                </a:solidFill>
                <a:latin typeface="Arial"/>
                <a:cs typeface="Arial"/>
              </a:rPr>
              <a:t>Элитные апартаменты</a:t>
            </a:r>
            <a:endParaRPr lang="en-US" sz="30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 err="1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Санкт-Петербург</a:t>
            </a:r>
            <a:r>
              <a:rPr lang="en-US" sz="3000" b="1" dirty="0">
                <a:solidFill>
                  <a:srgbClr val="F2F2F2"/>
                </a:solidFill>
                <a:latin typeface="Arial"/>
                <a:cs typeface="Arial"/>
              </a:rPr>
              <a:t>,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Россия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160 апартаментов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39334"/>
            <a:ext cx="18287999" cy="92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rys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642"/>
            <a:ext cx="18288000" cy="92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56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714182"/>
            <a:ext cx="18287999" cy="1754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965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РЕАЛИЗОВАННЫЕ КРУПНЫЕ ПРОЕКТЫ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10934567"/>
            <a:ext cx="167828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Бутово Парк</a:t>
            </a:r>
            <a:r>
              <a:rPr lang="en-US" sz="30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эконом класса</a:t>
            </a:r>
            <a:endParaRPr lang="en-US" sz="30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 err="1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Москва</a:t>
            </a:r>
            <a:r>
              <a:rPr lang="en-US" sz="3000" b="1" dirty="0">
                <a:solidFill>
                  <a:srgbClr val="F2F2F2"/>
                </a:solidFill>
                <a:latin typeface="Arial"/>
                <a:cs typeface="Arial"/>
              </a:rPr>
              <a:t>,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Россия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1800 квартир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39334"/>
            <a:ext cx="18287999" cy="92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ut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334"/>
            <a:ext cx="18288000" cy="92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807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807" y="5635306"/>
            <a:ext cx="158878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/>
                <a:cs typeface="Arial"/>
              </a:rPr>
              <a:t>Группа </a:t>
            </a:r>
            <a:r>
              <a:rPr lang="ru-RU" sz="3200" b="1" dirty="0" err="1" smtClean="0">
                <a:solidFill>
                  <a:srgbClr val="FF0000"/>
                </a:solidFill>
                <a:latin typeface="Arial"/>
                <a:cs typeface="Arial"/>
              </a:rPr>
              <a:t>Эликс</a:t>
            </a:r>
            <a:r>
              <a:rPr lang="ru-RU" sz="3200" b="1" dirty="0" smtClean="0">
                <a:solidFill>
                  <a:srgbClr val="FF0000"/>
                </a:solidFill>
                <a:latin typeface="Arial"/>
                <a:cs typeface="Arial"/>
              </a:rPr>
              <a:t> представляет </a:t>
            </a:r>
            <a:r>
              <a:rPr lang="ru-RU" sz="3200" b="1" dirty="0">
                <a:solidFill>
                  <a:srgbClr val="FF0000"/>
                </a:solidFill>
                <a:latin typeface="Arial"/>
                <a:cs typeface="Arial"/>
              </a:rPr>
              <a:t>инновационные решения на российском рынке – </a:t>
            </a:r>
            <a:endParaRPr lang="ru-RU" sz="32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IP</a:t>
            </a:r>
            <a:r>
              <a:rPr lang="ru-RU" sz="32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Arial"/>
                <a:cs typeface="Arial"/>
              </a:rPr>
              <a:t>домофонные</a:t>
            </a:r>
            <a:r>
              <a:rPr lang="ru-RU"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Arial"/>
                <a:cs typeface="Arial"/>
              </a:rPr>
              <a:t>системы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BAS IP</a:t>
            </a:r>
            <a:r>
              <a:rPr lang="ru-RU" sz="32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sz="3000" dirty="0" smtClean="0">
              <a:latin typeface="Arial"/>
              <a:ea typeface="ＭＳ Ｐゴシック" pitchFamily="34" charset="-128"/>
              <a:cs typeface="Arial"/>
            </a:endParaRPr>
          </a:p>
          <a:p>
            <a:r>
              <a:rPr lang="en-US" sz="3200" dirty="0" smtClean="0">
                <a:latin typeface="Arial"/>
                <a:cs typeface="Arial"/>
              </a:rPr>
              <a:t>BAS</a:t>
            </a:r>
            <a:r>
              <a:rPr lang="ru-RU" sz="3200" dirty="0" smtClean="0">
                <a:latin typeface="Arial"/>
                <a:cs typeface="Arial"/>
              </a:rPr>
              <a:t>-</a:t>
            </a:r>
            <a:r>
              <a:rPr lang="en-US" sz="3200" dirty="0" smtClean="0">
                <a:latin typeface="Arial"/>
                <a:cs typeface="Arial"/>
              </a:rPr>
              <a:t>IP</a:t>
            </a:r>
            <a:r>
              <a:rPr lang="ru-RU" sz="3200" dirty="0" smtClean="0">
                <a:latin typeface="Arial"/>
                <a:cs typeface="Arial"/>
              </a:rPr>
              <a:t> приобрела огромный опыт в интеграции </a:t>
            </a:r>
            <a:r>
              <a:rPr lang="en-US" sz="3200" dirty="0" smtClean="0">
                <a:latin typeface="Arial"/>
                <a:cs typeface="Arial"/>
              </a:rPr>
              <a:t>IP</a:t>
            </a:r>
            <a:r>
              <a:rPr lang="ru-RU" sz="3200" dirty="0" smtClean="0">
                <a:latin typeface="Arial"/>
                <a:cs typeface="Arial"/>
              </a:rPr>
              <a:t> технологий в те области применения аналогового оборудования, где о системах с цифровой передачей данных по доступной цене, раньше и не говорили. </a:t>
            </a:r>
          </a:p>
          <a:p>
            <a:endParaRPr lang="en-US" sz="3200" dirty="0" smtClean="0">
              <a:latin typeface="Arial"/>
              <a:cs typeface="Arial"/>
            </a:endParaRPr>
          </a:p>
          <a:p>
            <a:r>
              <a:rPr lang="ru-RU" sz="3200" dirty="0" smtClean="0">
                <a:latin typeface="Arial"/>
                <a:cs typeface="Arial"/>
              </a:rPr>
              <a:t>На ноябрь 2014 года реализовано порядка 20 крупных жилых проектов </a:t>
            </a:r>
            <a:r>
              <a:rPr lang="ru-RU" sz="3200" dirty="0">
                <a:latin typeface="Arial"/>
                <a:cs typeface="Arial"/>
              </a:rPr>
              <a:t>в</a:t>
            </a:r>
            <a:r>
              <a:rPr lang="ru-RU" sz="3200" dirty="0" smtClean="0">
                <a:latin typeface="Arial"/>
                <a:cs typeface="Arial"/>
              </a:rPr>
              <a:t> странах СНГ и около 31 в рабочем состоянии.</a:t>
            </a:r>
          </a:p>
          <a:p>
            <a:endParaRPr lang="ru-RU" sz="3200" dirty="0">
              <a:latin typeface="Arial"/>
              <a:cs typeface="Arial"/>
            </a:endParaRPr>
          </a:p>
          <a:p>
            <a:r>
              <a:rPr lang="ru-RU" sz="3200" dirty="0" smtClean="0">
                <a:latin typeface="Arial"/>
                <a:cs typeface="Arial"/>
              </a:rPr>
              <a:t>Вся продукция сертифицирована.</a:t>
            </a:r>
            <a:endParaRPr lang="ru-RU" sz="3200" dirty="0">
              <a:latin typeface="Arial"/>
              <a:cs typeface="Arial"/>
            </a:endParaRPr>
          </a:p>
        </p:txBody>
      </p:sp>
      <p:pic>
        <p:nvPicPr>
          <p:cNvPr id="3" name="Picture 2" descr="logo_black(big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6" y="3711167"/>
            <a:ext cx="5867400" cy="130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8807" y="444469"/>
            <a:ext cx="3816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О КОМПАНИИ</a:t>
            </a:r>
            <a:endParaRPr lang="en-US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387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714182"/>
            <a:ext cx="18287999" cy="1754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965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РЕАЛИЗОВАННЫЕ КРУПНЫЕ ПРОЕКТЫ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10934567"/>
            <a:ext cx="167828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Варежки</a:t>
            </a:r>
            <a:r>
              <a:rPr lang="en-US" sz="30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Коттеджный поселок</a:t>
            </a:r>
            <a:endParaRPr lang="en-US" sz="30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Московская область, Щелковский район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Россия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742 квартир и </a:t>
            </a:r>
            <a:r>
              <a:rPr lang="ru-RU" sz="3000" b="1" dirty="0" err="1" smtClean="0">
                <a:solidFill>
                  <a:srgbClr val="F2F2F2"/>
                </a:solidFill>
                <a:latin typeface="Arial"/>
                <a:cs typeface="Arial"/>
              </a:rPr>
              <a:t>котеджей</a:t>
            </a:r>
            <a:endParaRPr lang="ru-RU" sz="3000" b="1" dirty="0" smtClean="0">
              <a:solidFill>
                <a:srgbClr val="F2F2F2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439334"/>
            <a:ext cx="18287999" cy="92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" y="1439334"/>
            <a:ext cx="18263016" cy="92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710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714182"/>
            <a:ext cx="18287999" cy="1754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965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РЕАЛИЗОВАННЫЕ КРУПНЫЕ ПРОЕКТЫ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10934567"/>
            <a:ext cx="167828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Западный</a:t>
            </a:r>
            <a:r>
              <a:rPr lang="en-US" sz="30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</a:t>
            </a:r>
            <a:endParaRPr lang="en-US" sz="30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Екатеринбург. 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Россия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366 квартир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39334"/>
            <a:ext cx="18287999" cy="92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" y="1445675"/>
            <a:ext cx="18263016" cy="92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19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714182"/>
            <a:ext cx="18287999" cy="1754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965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РЕАЛИЗОВАННЫЕ КРУПНЫЕ ПРОЕКТЫ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10934567"/>
            <a:ext cx="167828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Оазис</a:t>
            </a:r>
            <a:r>
              <a:rPr lang="en-US" sz="30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</a:t>
            </a:r>
            <a:endParaRPr lang="en-US" sz="30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Новосибирск</a:t>
            </a:r>
            <a:r>
              <a:rPr lang="ru-RU" sz="3000" b="1" dirty="0">
                <a:solidFill>
                  <a:srgbClr val="F2F2F2"/>
                </a:solidFill>
                <a:latin typeface="Arial"/>
                <a:cs typeface="Arial"/>
              </a:rPr>
              <a:t>.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 Россия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1600 квартир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39334"/>
            <a:ext cx="18287999" cy="92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" y="1445675"/>
            <a:ext cx="18263016" cy="92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349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tdy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1443567"/>
            <a:ext cx="9144000" cy="5562600"/>
          </a:xfrm>
          <a:prstGeom prst="rect">
            <a:avLst/>
          </a:prstGeom>
        </p:spPr>
      </p:pic>
      <p:pic>
        <p:nvPicPr>
          <p:cNvPr id="4" name="Picture 3" descr="trium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7801"/>
            <a:ext cx="9144000" cy="5562600"/>
          </a:xfrm>
          <a:prstGeom prst="rect">
            <a:avLst/>
          </a:prstGeom>
        </p:spPr>
      </p:pic>
      <p:pic>
        <p:nvPicPr>
          <p:cNvPr id="6" name="Picture 5" descr="lipink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4898"/>
            <a:ext cx="9144000" cy="5562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44000" y="6959985"/>
            <a:ext cx="9144000" cy="55206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0" y="5657273"/>
            <a:ext cx="18287999" cy="13531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рямоугольник 42"/>
          <p:cNvSpPr>
            <a:spLocks noChangeArrowheads="1"/>
          </p:cNvSpPr>
          <p:nvPr/>
        </p:nvSpPr>
        <p:spPr bwMode="auto">
          <a:xfrm>
            <a:off x="888808" y="5843025"/>
            <a:ext cx="7718952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Триумфальный</a:t>
            </a:r>
            <a:r>
              <a:rPr lang="en-US" sz="24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элит класса</a:t>
            </a:r>
            <a:endParaRPr lang="en-US" sz="24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Астана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Казахстан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142 квартир</a:t>
            </a:r>
          </a:p>
        </p:txBody>
      </p:sp>
      <p:sp>
        <p:nvSpPr>
          <p:cNvPr id="37" name="Прямоугольник 42"/>
          <p:cNvSpPr>
            <a:spLocks noChangeArrowheads="1"/>
          </p:cNvSpPr>
          <p:nvPr/>
        </p:nvSpPr>
        <p:spPr bwMode="auto">
          <a:xfrm>
            <a:off x="9894262" y="5843025"/>
            <a:ext cx="7718952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Отдых</a:t>
            </a:r>
            <a:r>
              <a:rPr lang="en-US" sz="24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бизнес класса</a:t>
            </a:r>
            <a:endParaRPr lang="en-US" sz="24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Киев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Украина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340 квартир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" y="11142254"/>
            <a:ext cx="9144000" cy="13531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42"/>
          <p:cNvSpPr>
            <a:spLocks noChangeArrowheads="1"/>
          </p:cNvSpPr>
          <p:nvPr/>
        </p:nvSpPr>
        <p:spPr bwMode="auto">
          <a:xfrm>
            <a:off x="888808" y="11321145"/>
            <a:ext cx="7718952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err="1" smtClean="0">
                <a:solidFill>
                  <a:srgbClr val="C9091E"/>
                </a:solidFill>
                <a:latin typeface="Arial"/>
                <a:cs typeface="Arial"/>
              </a:rPr>
              <a:t>Липинка</a:t>
            </a:r>
            <a:r>
              <a:rPr lang="en-US" sz="24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эконом класса</a:t>
            </a:r>
            <a:endParaRPr lang="en-US" sz="24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Киев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Украина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246 квартир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8807" y="444469"/>
            <a:ext cx="10201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РЕАЛИЗОВАННЫЕ КРУПНЫЕ ПРОЕКТЫ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7" y="7006167"/>
            <a:ext cx="9144000" cy="52730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3999" y="11142254"/>
            <a:ext cx="9144000" cy="13531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42"/>
          <p:cNvSpPr>
            <a:spLocks noChangeArrowheads="1"/>
          </p:cNvSpPr>
          <p:nvPr/>
        </p:nvSpPr>
        <p:spPr bwMode="auto">
          <a:xfrm>
            <a:off x="10032806" y="11321145"/>
            <a:ext cx="7718952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Французский квартал</a:t>
            </a:r>
            <a:r>
              <a:rPr lang="en-US" sz="24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</a:t>
            </a:r>
            <a:endParaRPr lang="en-US" sz="24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Астана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Казахстан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endParaRPr lang="ru-RU" sz="2400" b="1" dirty="0" smtClean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755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88807" y="444469"/>
            <a:ext cx="424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НОВЫЕ МОДЕЛИ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13" name="Прямоугольник 42"/>
          <p:cNvSpPr>
            <a:spLocks noChangeArrowheads="1"/>
          </p:cNvSpPr>
          <p:nvPr/>
        </p:nvSpPr>
        <p:spPr bwMode="auto">
          <a:xfrm>
            <a:off x="888808" y="10156553"/>
            <a:ext cx="16497492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Новинка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BAS-IP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AV-02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ru-RU" sz="2400" dirty="0">
                <a:latin typeface="Arial"/>
                <a:cs typeface="Arial"/>
              </a:rPr>
              <a:t>имеет </a:t>
            </a:r>
            <a:r>
              <a:rPr lang="ru-RU" sz="2400" dirty="0" smtClean="0">
                <a:latin typeface="Arial"/>
                <a:cs typeface="Arial"/>
              </a:rPr>
              <a:t>уникальный для вызывных панелей глянцевый дизайн и сенсорную кнопку вызова.</a:t>
            </a:r>
            <a:endParaRPr lang="ru-RU" sz="24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Лицевая панель выполнена из акрилового </a:t>
            </a:r>
            <a:r>
              <a:rPr lang="ru-RU" sz="2400" dirty="0" smtClean="0">
                <a:latin typeface="Arial"/>
                <a:cs typeface="Arial"/>
              </a:rPr>
              <a:t>черного </a:t>
            </a:r>
            <a:r>
              <a:rPr lang="ru-RU" sz="2400" dirty="0">
                <a:latin typeface="Arial"/>
                <a:cs typeface="Arial"/>
              </a:rPr>
              <a:t>пластика, а торец обрамлен металлической рамкой</a:t>
            </a:r>
            <a:r>
              <a:rPr lang="ru-RU" sz="24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Питание панели осуществляется по </a:t>
            </a:r>
            <a:r>
              <a:rPr lang="en-US" sz="2400" b="1" dirty="0" err="1" smtClean="0">
                <a:latin typeface="Arial"/>
                <a:cs typeface="Arial"/>
              </a:rPr>
              <a:t>PoE</a:t>
            </a:r>
            <a:r>
              <a:rPr lang="ru-RU" sz="2400" b="1" dirty="0" smtClean="0">
                <a:latin typeface="Arial"/>
                <a:cs typeface="Arial"/>
              </a:rPr>
              <a:t> а также 12В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endParaRPr lang="ru-RU" sz="24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ru-RU" sz="2400" dirty="0">
              <a:latin typeface="Arial"/>
              <a:cs typeface="Arial"/>
            </a:endParaRPr>
          </a:p>
        </p:txBody>
      </p:sp>
      <p:pic>
        <p:nvPicPr>
          <p:cNvPr id="4" name="Picture 3" descr="AV-02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23" y="2046894"/>
            <a:ext cx="7433755" cy="93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38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CR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81" y="2901851"/>
            <a:ext cx="4175139" cy="6656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424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НОВЫЕ МОДЕЛИ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13" name="Прямоугольник 42"/>
          <p:cNvSpPr>
            <a:spLocks noChangeArrowheads="1"/>
          </p:cNvSpPr>
          <p:nvPr/>
        </p:nvSpPr>
        <p:spPr bwMode="auto">
          <a:xfrm>
            <a:off x="888808" y="10162000"/>
            <a:ext cx="16497492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Новинка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BAS-IP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CR-01 </a:t>
            </a:r>
            <a:r>
              <a:rPr lang="ru-RU" sz="2400" dirty="0" smtClean="0">
                <a:latin typeface="Arial"/>
                <a:cs typeface="Arial"/>
              </a:rPr>
              <a:t>внешний сетевой считыватель бесконтактных</a:t>
            </a:r>
            <a:endParaRPr lang="ru-RU" sz="24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Лицевая панель выполнена из акрилового </a:t>
            </a:r>
            <a:r>
              <a:rPr lang="ru-RU" sz="2400" dirty="0" smtClean="0">
                <a:latin typeface="Arial"/>
                <a:cs typeface="Arial"/>
              </a:rPr>
              <a:t>пластика и имеет уникальный внешний вид</a:t>
            </a:r>
            <a:r>
              <a:rPr lang="ru-RU" sz="2400" b="1" dirty="0" smtClean="0">
                <a:latin typeface="Arial"/>
                <a:cs typeface="Arial"/>
              </a:rPr>
              <a:t> </a:t>
            </a:r>
            <a:endParaRPr lang="en-US" sz="2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616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88807" y="444469"/>
            <a:ext cx="424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НОВЫЕ МОДЕЛИ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13" name="Прямоугольник 42"/>
          <p:cNvSpPr>
            <a:spLocks noChangeArrowheads="1"/>
          </p:cNvSpPr>
          <p:nvPr/>
        </p:nvSpPr>
        <p:spPr bwMode="auto">
          <a:xfrm>
            <a:off x="888808" y="9231267"/>
            <a:ext cx="1649749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Новинка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BAS-IP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SIP-PBX-</a:t>
            </a:r>
            <a:r>
              <a:rPr lang="ru-RU" sz="2400" dirty="0" smtClean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/ SIP-PBX-</a:t>
            </a:r>
            <a:r>
              <a:rPr lang="ru-RU" sz="2400" dirty="0" smtClean="0">
                <a:solidFill>
                  <a:srgbClr val="FF0000"/>
                </a:solidFill>
                <a:latin typeface="Arial"/>
                <a:cs typeface="Arial"/>
              </a:rPr>
              <a:t>200</a:t>
            </a:r>
            <a:r>
              <a:rPr lang="en-US" sz="2400" dirty="0" smtClean="0">
                <a:latin typeface="Arial"/>
                <a:cs typeface="Arial"/>
              </a:rPr>
              <a:t> – </a:t>
            </a:r>
            <a:r>
              <a:rPr lang="ru-RU" sz="2400" dirty="0" smtClean="0">
                <a:latin typeface="Arial"/>
                <a:cs typeface="Arial"/>
              </a:rPr>
              <a:t>первые </a:t>
            </a:r>
            <a:r>
              <a:rPr lang="en-US" sz="2400" dirty="0" smtClean="0">
                <a:latin typeface="Arial"/>
                <a:cs typeface="Arial"/>
              </a:rPr>
              <a:t>SIP </a:t>
            </a:r>
            <a:r>
              <a:rPr lang="ru-RU" sz="2400" dirty="0" smtClean="0">
                <a:latin typeface="Arial"/>
                <a:cs typeface="Arial"/>
              </a:rPr>
              <a:t>сервера от </a:t>
            </a:r>
            <a:r>
              <a:rPr lang="en-US" sz="2400" dirty="0" smtClean="0">
                <a:latin typeface="Arial"/>
                <a:cs typeface="Arial"/>
              </a:rPr>
              <a:t>BAS-IP</a:t>
            </a:r>
            <a:r>
              <a:rPr lang="ru-RU" sz="2400" dirty="0" smtClean="0">
                <a:latin typeface="Arial"/>
                <a:cs typeface="Arial"/>
              </a:rPr>
              <a:t>.</a:t>
            </a:r>
            <a:endParaRPr lang="ru-RU" sz="24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Поддержка 16 и 200 </a:t>
            </a:r>
            <a:r>
              <a:rPr lang="en-US" sz="2400" dirty="0" smtClean="0">
                <a:latin typeface="Arial"/>
                <a:cs typeface="Arial"/>
              </a:rPr>
              <a:t>SIP </a:t>
            </a:r>
            <a:r>
              <a:rPr lang="ru-RU" sz="2400" dirty="0" smtClean="0">
                <a:latin typeface="Arial"/>
                <a:cs typeface="Arial"/>
              </a:rPr>
              <a:t>аккаунтов.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SIP </a:t>
            </a:r>
            <a:r>
              <a:rPr lang="ru-RU" sz="2400" dirty="0" smtClean="0">
                <a:latin typeface="Arial"/>
                <a:cs typeface="Arial"/>
              </a:rPr>
              <a:t>сервера позволяют </a:t>
            </a:r>
            <a:r>
              <a:rPr lang="ru-RU" sz="2400" dirty="0">
                <a:latin typeface="Arial"/>
                <a:cs typeface="Arial"/>
              </a:rPr>
              <a:t>осуществлять внутренние вызовы, внешние вызовы, вызовы с вызывных панелей на внутренние мониторы, на клиенты на мобильных телефонах, IP телефоны как внутри локальной сети так и в пределах всего интернета в любой точке мира</a:t>
            </a:r>
            <a:r>
              <a:rPr lang="ru-RU" sz="2400" dirty="0" smtClean="0">
                <a:latin typeface="Arial"/>
                <a:cs typeface="Arial"/>
              </a:rPr>
              <a:t>.</a:t>
            </a:r>
          </a:p>
        </p:txBody>
      </p:sp>
      <p:pic>
        <p:nvPicPr>
          <p:cNvPr id="4" name="Picture 3" descr="mo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1981200"/>
            <a:ext cx="98171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019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85" y="2088074"/>
            <a:ext cx="8895424" cy="94672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424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НОВЫЕ МОДЕЛИ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13" name="Прямоугольник 42"/>
          <p:cNvSpPr>
            <a:spLocks noChangeArrowheads="1"/>
          </p:cNvSpPr>
          <p:nvPr/>
        </p:nvSpPr>
        <p:spPr bwMode="auto">
          <a:xfrm>
            <a:off x="888808" y="10156553"/>
            <a:ext cx="16497492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Многокнопочные вызывные панели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BAS-IP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BA-04/BA-08</a:t>
            </a:r>
            <a:r>
              <a:rPr lang="ru-RU" sz="2400" dirty="0" smtClean="0">
                <a:latin typeface="Arial"/>
                <a:cs typeface="Arial"/>
              </a:rPr>
              <a:t>, позволяют сделать прямой звонок в квартиру.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Доступны варианты на 4 и 8 кнопок прямого вызова.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Имеется отдельная кнопка вызова консьержа.</a:t>
            </a:r>
          </a:p>
          <a:p>
            <a:pPr>
              <a:lnSpc>
                <a:spcPct val="130000"/>
              </a:lnSpc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7194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49" y="2039883"/>
            <a:ext cx="7748728" cy="93640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424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НОВЫЕ МОДЕЛИ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13" name="Прямоугольник 42"/>
          <p:cNvSpPr>
            <a:spLocks noChangeArrowheads="1"/>
          </p:cNvSpPr>
          <p:nvPr/>
        </p:nvSpPr>
        <p:spPr bwMode="auto">
          <a:xfrm>
            <a:off x="888808" y="10156553"/>
            <a:ext cx="16497492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Новинка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BAS-IP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AZ-04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ru-RU" sz="2400" dirty="0" smtClean="0">
                <a:latin typeface="Arial"/>
                <a:cs typeface="Arial"/>
              </a:rPr>
              <a:t>имеет строгий и стильный дизайн и поддержку </a:t>
            </a:r>
            <a:r>
              <a:rPr lang="en-US" sz="2400" b="1" dirty="0" smtClean="0">
                <a:latin typeface="Arial"/>
                <a:cs typeface="Arial"/>
              </a:rPr>
              <a:t>SIP </a:t>
            </a:r>
            <a:r>
              <a:rPr lang="ru-RU" sz="2400" b="1" dirty="0" smtClean="0">
                <a:latin typeface="Arial"/>
                <a:cs typeface="Arial"/>
              </a:rPr>
              <a:t>протокола</a:t>
            </a:r>
            <a:r>
              <a:rPr lang="ru-RU" sz="2400" dirty="0" smtClean="0">
                <a:latin typeface="Arial"/>
                <a:cs typeface="Arial"/>
              </a:rPr>
              <a:t> и сенсорный экран.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Лицевая панель выполнена из акрилового пластика, а торец обрамлен металлической рамкой.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Доступна в двух цветовых решениях – черный и белый.</a:t>
            </a:r>
          </a:p>
          <a:p>
            <a:pPr>
              <a:lnSpc>
                <a:spcPct val="130000"/>
              </a:lnSpc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3030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2148114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8807" y="444469"/>
            <a:ext cx="1795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ИТОГИ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31" name="Прямоугольник 42"/>
          <p:cNvSpPr>
            <a:spLocks noChangeArrowheads="1"/>
          </p:cNvSpPr>
          <p:nvPr/>
        </p:nvSpPr>
        <p:spPr bwMode="auto">
          <a:xfrm>
            <a:off x="1736939" y="4005649"/>
            <a:ext cx="16509552" cy="906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ru-RU" sz="3400" dirty="0" smtClean="0">
                <a:latin typeface="Arial"/>
                <a:cs typeface="Arial"/>
              </a:rPr>
              <a:t>Индивидуальный подход и защита каждого проекта </a:t>
            </a: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Ценовая политики полностью отражает функциональность и возможность </a:t>
            </a:r>
            <a:r>
              <a:rPr lang="ru-RU" sz="3400" dirty="0" smtClean="0">
                <a:latin typeface="Arial"/>
                <a:cs typeface="Arial"/>
              </a:rPr>
              <a:t>оборудования</a:t>
            </a: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Строгая политика </a:t>
            </a:r>
            <a:r>
              <a:rPr lang="ru-RU" sz="3400" dirty="0" smtClean="0">
                <a:latin typeface="Arial"/>
                <a:cs typeface="Arial"/>
              </a:rPr>
              <a:t>продаж, контроль цен в открытых источниках </a:t>
            </a: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Удобная техническая поддержка, доступная по </a:t>
            </a:r>
            <a:r>
              <a:rPr lang="ru-RU" sz="3400" dirty="0" err="1">
                <a:latin typeface="Arial"/>
                <a:cs typeface="Arial"/>
              </a:rPr>
              <a:t>E-mail</a:t>
            </a:r>
            <a:r>
              <a:rPr lang="ru-RU" sz="3400" dirty="0">
                <a:latin typeface="Arial"/>
                <a:cs typeface="Arial"/>
              </a:rPr>
              <a:t>, </a:t>
            </a:r>
            <a:r>
              <a:rPr lang="ru-RU" sz="3400" dirty="0" err="1">
                <a:latin typeface="Arial"/>
                <a:cs typeface="Arial"/>
              </a:rPr>
              <a:t>Skype</a:t>
            </a:r>
            <a:r>
              <a:rPr lang="ru-RU" sz="3400" dirty="0">
                <a:latin typeface="Arial"/>
                <a:cs typeface="Arial"/>
              </a:rPr>
              <a:t> или по </a:t>
            </a:r>
            <a:r>
              <a:rPr lang="ru-RU" sz="3400" dirty="0" smtClean="0">
                <a:latin typeface="Arial"/>
                <a:cs typeface="Arial"/>
              </a:rPr>
              <a:t>телефону</a:t>
            </a: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Оригинальный внешний вид и продуманный пользовательский интерфейс с удобным и </a:t>
            </a:r>
            <a:r>
              <a:rPr lang="ru-RU" sz="3400" dirty="0" smtClean="0">
                <a:latin typeface="Arial"/>
                <a:cs typeface="Arial"/>
              </a:rPr>
              <a:t>понятным </a:t>
            </a:r>
            <a:r>
              <a:rPr lang="ru-RU" sz="3400" dirty="0">
                <a:latin typeface="Arial"/>
                <a:cs typeface="Arial"/>
              </a:rPr>
              <a:t>управлением</a:t>
            </a:r>
            <a:endParaRPr lang="en-US" sz="3400" dirty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>
              <a:latin typeface="Arial"/>
              <a:cs typeface="Arial"/>
            </a:endParaRPr>
          </a:p>
        </p:txBody>
      </p:sp>
      <p:sp>
        <p:nvSpPr>
          <p:cNvPr id="10" name="Прямоугольник 42"/>
          <p:cNvSpPr>
            <a:spLocks noChangeArrowheads="1"/>
          </p:cNvSpPr>
          <p:nvPr/>
        </p:nvSpPr>
        <p:spPr bwMode="auto">
          <a:xfrm>
            <a:off x="971614" y="4003445"/>
            <a:ext cx="791550" cy="712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5000"/>
              </a:lnSpc>
            </a:pPr>
            <a:endParaRPr lang="en-US" sz="3400" b="1" dirty="0" smtClean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ts val="5000"/>
              </a:lnSpc>
            </a:pP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endParaRPr lang="en-US" sz="3400" b="1" dirty="0" smtClean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ts val="5000"/>
              </a:lnSpc>
            </a:pP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endParaRPr lang="en-US" sz="3400" b="1" dirty="0" smtClean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ts val="5000"/>
              </a:lnSpc>
            </a:pP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439333"/>
            <a:ext cx="18287999" cy="1754909"/>
          </a:xfrm>
          <a:prstGeom prst="rect">
            <a:avLst/>
          </a:prstGeom>
          <a:solidFill>
            <a:srgbClr val="C909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42"/>
          <p:cNvSpPr>
            <a:spLocks noChangeArrowheads="1"/>
          </p:cNvSpPr>
          <p:nvPr/>
        </p:nvSpPr>
        <p:spPr bwMode="auto">
          <a:xfrm>
            <a:off x="995034" y="1996832"/>
            <a:ext cx="13635366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3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Главных причин работать с </a:t>
            </a:r>
            <a:r>
              <a:rPr lang="en-US" sz="3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BAS-IP </a:t>
            </a:r>
            <a:endParaRPr lang="en-US" sz="3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704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88807" y="444469"/>
            <a:ext cx="541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АРХИТЕКТУРА </a:t>
            </a:r>
            <a:r>
              <a:rPr lang="en-US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BAS-</a:t>
            </a:r>
            <a:r>
              <a:rPr lang="en-US" spc="300" dirty="0" smtClean="0">
                <a:solidFill>
                  <a:srgbClr val="C9091E"/>
                </a:solidFill>
                <a:latin typeface="PFBeauSansPro-Regular"/>
                <a:cs typeface="PFBeauSansPro-Regular"/>
              </a:rPr>
              <a:t>IP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pic>
        <p:nvPicPr>
          <p:cNvPr id="10" name="Picture 9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4" y="1565729"/>
            <a:ext cx="12700000" cy="10693400"/>
          </a:xfrm>
          <a:prstGeom prst="rect">
            <a:avLst/>
          </a:prstGeom>
        </p:spPr>
      </p:pic>
      <p:pic>
        <p:nvPicPr>
          <p:cNvPr id="15" name="Picture 14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4" y="1565729"/>
            <a:ext cx="12700000" cy="10693400"/>
          </a:xfrm>
          <a:prstGeom prst="rect">
            <a:avLst/>
          </a:prstGeom>
        </p:spPr>
      </p:pic>
      <p:pic>
        <p:nvPicPr>
          <p:cNvPr id="16" name="Picture 15" descr="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4" y="1565729"/>
            <a:ext cx="12700000" cy="10693400"/>
          </a:xfrm>
          <a:prstGeom prst="rect">
            <a:avLst/>
          </a:prstGeom>
        </p:spPr>
      </p:pic>
      <p:pic>
        <p:nvPicPr>
          <p:cNvPr id="17" name="Picture 16" descr="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4" y="1565729"/>
            <a:ext cx="12700000" cy="10693400"/>
          </a:xfrm>
          <a:prstGeom prst="rect">
            <a:avLst/>
          </a:prstGeom>
        </p:spPr>
      </p:pic>
      <p:pic>
        <p:nvPicPr>
          <p:cNvPr id="18" name="Picture 17" descr="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4" y="1565729"/>
            <a:ext cx="127000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65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94" y="9412948"/>
            <a:ext cx="1854251" cy="18398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1197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ВОЗМОЖНОСТИ КАЖДОГО МОНИТОРА </a:t>
            </a:r>
            <a:r>
              <a:rPr lang="en-US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BAS-</a:t>
            </a:r>
            <a:r>
              <a:rPr lang="en-US" spc="300" dirty="0" smtClean="0">
                <a:solidFill>
                  <a:srgbClr val="C9091E"/>
                </a:solidFill>
                <a:latin typeface="PFBeauSansPro-Regular"/>
                <a:cs typeface="PFBeauSansPro-Regular"/>
              </a:rPr>
              <a:t>IP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86" y="5780628"/>
            <a:ext cx="4153200" cy="3377761"/>
          </a:xfrm>
          <a:prstGeom prst="rect">
            <a:avLst/>
          </a:prstGeom>
        </p:spPr>
      </p:pic>
      <p:pic>
        <p:nvPicPr>
          <p:cNvPr id="22" name="Picture 1" descr="AA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77" y="3916044"/>
            <a:ext cx="1582237" cy="367079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96" y="1867494"/>
            <a:ext cx="1861099" cy="3431527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790" y="1994527"/>
            <a:ext cx="3326469" cy="3326469"/>
          </a:xfrm>
          <a:prstGeom prst="rect">
            <a:avLst/>
          </a:prstGeom>
        </p:spPr>
      </p:pic>
      <p:pic>
        <p:nvPicPr>
          <p:cNvPr id="35" name="Picture 5" descr="pho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404" y="4425627"/>
            <a:ext cx="3509135" cy="307049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44300" y="7743330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10 </a:t>
            </a: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многоквартирных панелей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0127" y="4573099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10 </a:t>
            </a: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индивидуальных</a:t>
            </a:r>
          </a:p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панелей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460850" y="4581421"/>
            <a:ext cx="2131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16 </a:t>
            </a:r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IP </a:t>
            </a: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камер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89017" y="7743330"/>
            <a:ext cx="5564411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8 дополнительных устройств</a:t>
            </a:r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: </a:t>
            </a: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или мониторов или мобильных телефонов/планшетов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4" name="Picture 3" descr="conditi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882" y="9412948"/>
            <a:ext cx="1854251" cy="1839879"/>
          </a:xfrm>
          <a:prstGeom prst="rect">
            <a:avLst/>
          </a:prstGeom>
        </p:spPr>
      </p:pic>
      <p:pic>
        <p:nvPicPr>
          <p:cNvPr id="5" name="Picture 4" descr="curtain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88" y="9412948"/>
            <a:ext cx="1854251" cy="1839879"/>
          </a:xfrm>
          <a:prstGeom prst="rect">
            <a:avLst/>
          </a:prstGeom>
        </p:spPr>
      </p:pic>
      <p:pic>
        <p:nvPicPr>
          <p:cNvPr id="9" name="Picture 8" descr="smok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00" y="9412948"/>
            <a:ext cx="1854251" cy="1839879"/>
          </a:xfrm>
          <a:prstGeom prst="rect">
            <a:avLst/>
          </a:prstGeom>
        </p:spPr>
      </p:pic>
      <p:pic>
        <p:nvPicPr>
          <p:cNvPr id="10" name="Picture 9" descr="elevato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275" y="9378077"/>
            <a:ext cx="1854251" cy="18398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03851" y="11441016"/>
            <a:ext cx="1833298" cy="1059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8 шлейфов датчиков сигнализации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46514" y="11441016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8 групп света в каждой из 4-х зон/комнат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32790" y="11441016"/>
            <a:ext cx="33020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Управление шторами в каждой из 4-х зон/комнат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04475" y="11441016"/>
            <a:ext cx="38100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Управление кондиционером в каждой из 4-х зон/комнат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554200" y="11441016"/>
            <a:ext cx="279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Управление лифтом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780826" y="7496121"/>
            <a:ext cx="1581874" cy="0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7459295" y="5134022"/>
            <a:ext cx="657447" cy="373948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460850" y="5134022"/>
            <a:ext cx="657447" cy="373948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252200" y="7496121"/>
            <a:ext cx="1581874" cy="0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11404600" y="8597900"/>
            <a:ext cx="3512274" cy="774700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0604475" y="8597900"/>
            <a:ext cx="1137399" cy="774700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8985999" y="8597900"/>
            <a:ext cx="1" cy="774700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744425" y="8597900"/>
            <a:ext cx="3512274" cy="774700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414340" y="8597900"/>
            <a:ext cx="1137399" cy="774700"/>
          </a:xfrm>
          <a:prstGeom prst="line">
            <a:avLst/>
          </a:prstGeom>
          <a:ln w="76200" cap="rnd">
            <a:solidFill>
              <a:schemeClr val="bg1">
                <a:lumMod val="65000"/>
              </a:schemeClr>
            </a:solidFill>
            <a:prstDash val="sysDot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3730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16000" y="2222500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16000" y="3239829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016000" y="4257158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16000" y="5274487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016000" y="6291816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016000" y="7309145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8807" y="444469"/>
            <a:ext cx="14172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ОСНОВНЫЕ ФУНКЦИИ ВНУТРЕННИХ МОНИТОРОВ </a:t>
            </a:r>
            <a:r>
              <a:rPr lang="en-US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BAS-</a:t>
            </a:r>
            <a:r>
              <a:rPr lang="en-US" spc="300" dirty="0" smtClean="0">
                <a:solidFill>
                  <a:srgbClr val="C9091E"/>
                </a:solidFill>
                <a:latin typeface="PFBeauSansPro-Regular"/>
                <a:cs typeface="PFBeauSansPro-Regular"/>
              </a:rPr>
              <a:t>IP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31" name="Прямоугольник 42"/>
          <p:cNvSpPr>
            <a:spLocks noChangeArrowheads="1"/>
          </p:cNvSpPr>
          <p:nvPr/>
        </p:nvSpPr>
        <p:spPr bwMode="auto">
          <a:xfrm>
            <a:off x="1397448" y="2304358"/>
            <a:ext cx="15543060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Сенсорный экран во всех моделях домофонов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2" name="Прямоугольник 42"/>
          <p:cNvSpPr>
            <a:spLocks noChangeArrowheads="1"/>
          </p:cNvSpPr>
          <p:nvPr/>
        </p:nvSpPr>
        <p:spPr bwMode="auto">
          <a:xfrm>
            <a:off x="1397448" y="3324602"/>
            <a:ext cx="15644660" cy="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err="1" smtClean="0">
                <a:latin typeface="Arial"/>
                <a:cs typeface="Arial"/>
              </a:rPr>
              <a:t>Видеоинтерком</a:t>
            </a:r>
            <a:r>
              <a:rPr lang="ru-RU" sz="2600" dirty="0" smtClean="0">
                <a:latin typeface="Arial"/>
                <a:cs typeface="Arial"/>
              </a:rPr>
              <a:t> между внутренними мониторами и консьержем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5" name="Прямоугольник 42"/>
          <p:cNvSpPr>
            <a:spLocks noChangeArrowheads="1"/>
          </p:cNvSpPr>
          <p:nvPr/>
        </p:nvSpPr>
        <p:spPr bwMode="auto">
          <a:xfrm>
            <a:off x="1397448" y="4354121"/>
            <a:ext cx="15797060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Домашняя сигнализация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smtClean="0">
                <a:latin typeface="Arial"/>
                <a:cs typeface="Arial"/>
              </a:rPr>
              <a:t>управление шторами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smtClean="0">
                <a:latin typeface="Arial"/>
                <a:cs typeface="Arial"/>
              </a:rPr>
              <a:t>светом и кондиционером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3" name="Прямоугольник 42"/>
          <p:cNvSpPr>
            <a:spLocks noChangeArrowheads="1"/>
          </p:cNvSpPr>
          <p:nvPr/>
        </p:nvSpPr>
        <p:spPr bwMode="auto">
          <a:xfrm>
            <a:off x="1397448" y="5347590"/>
            <a:ext cx="15797060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Графические и текстовые сообщения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smtClean="0">
                <a:latin typeface="Arial"/>
                <a:cs typeface="Arial"/>
              </a:rPr>
              <a:t>фоторамка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err="1" smtClean="0">
                <a:latin typeface="Arial"/>
                <a:cs typeface="Arial"/>
              </a:rPr>
              <a:t>медиа</a:t>
            </a:r>
            <a:r>
              <a:rPr lang="ru-RU" sz="2600" dirty="0" smtClean="0">
                <a:latin typeface="Arial"/>
                <a:cs typeface="Arial"/>
              </a:rPr>
              <a:t> проигрыватель и </a:t>
            </a:r>
            <a:r>
              <a:rPr lang="ru-RU" sz="2600" dirty="0" err="1" smtClean="0">
                <a:latin typeface="Arial"/>
                <a:cs typeface="Arial"/>
              </a:rPr>
              <a:t>тд</a:t>
            </a:r>
            <a:r>
              <a:rPr lang="ru-RU" sz="2600" dirty="0" smtClean="0">
                <a:latin typeface="Arial"/>
                <a:cs typeface="Arial"/>
              </a:rPr>
              <a:t>.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34" name="Прямоугольник 42"/>
          <p:cNvSpPr>
            <a:spLocks noChangeArrowheads="1"/>
          </p:cNvSpPr>
          <p:nvPr/>
        </p:nvSpPr>
        <p:spPr bwMode="auto">
          <a:xfrm>
            <a:off x="1397448" y="6375964"/>
            <a:ext cx="16001552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Фото и видео запись посетителей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6" name="Прямоугольник 42"/>
          <p:cNvSpPr>
            <a:spLocks noChangeArrowheads="1"/>
          </p:cNvSpPr>
          <p:nvPr/>
        </p:nvSpPr>
        <p:spPr bwMode="auto">
          <a:xfrm>
            <a:off x="4149312" y="8981517"/>
            <a:ext cx="4631460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Дублирование функций 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на мобильный телефон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(</a:t>
            </a:r>
            <a:r>
              <a:rPr lang="en-US" sz="2400" dirty="0" smtClean="0">
                <a:latin typeface="Arial"/>
                <a:cs typeface="Arial"/>
              </a:rPr>
              <a:t>Android </a:t>
            </a:r>
            <a:r>
              <a:rPr lang="ru-RU" sz="2400" dirty="0" smtClean="0">
                <a:latin typeface="Arial"/>
                <a:cs typeface="Arial"/>
              </a:rPr>
              <a:t>и </a:t>
            </a:r>
            <a:r>
              <a:rPr lang="en-US" sz="2400" dirty="0" err="1" smtClean="0">
                <a:latin typeface="Arial"/>
                <a:cs typeface="Arial"/>
              </a:rPr>
              <a:t>iOS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Прямоугольник 42"/>
          <p:cNvSpPr>
            <a:spLocks noChangeArrowheads="1"/>
          </p:cNvSpPr>
          <p:nvPr/>
        </p:nvSpPr>
        <p:spPr bwMode="auto">
          <a:xfrm>
            <a:off x="1397448" y="7395450"/>
            <a:ext cx="16001552" cy="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Осуществление звонков по </a:t>
            </a:r>
            <a:r>
              <a:rPr lang="en-US" sz="2600" dirty="0" smtClean="0">
                <a:latin typeface="Arial"/>
                <a:cs typeface="Arial"/>
              </a:rPr>
              <a:t>SIP </a:t>
            </a:r>
            <a:r>
              <a:rPr lang="ru-RU" sz="2600" dirty="0" smtClean="0">
                <a:latin typeface="Arial"/>
                <a:cs typeface="Arial"/>
              </a:rPr>
              <a:t>протоколу через </a:t>
            </a:r>
            <a:r>
              <a:rPr lang="ru-RU" sz="2600" dirty="0">
                <a:latin typeface="Arial"/>
                <a:cs typeface="Arial"/>
              </a:rPr>
              <a:t>И</a:t>
            </a:r>
            <a:r>
              <a:rPr lang="ru-RU" sz="2600" dirty="0" smtClean="0">
                <a:latin typeface="Arial"/>
                <a:cs typeface="Arial"/>
              </a:rPr>
              <a:t>нтернет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22" name="Прямоугольник 42"/>
          <p:cNvSpPr>
            <a:spLocks noChangeArrowheads="1"/>
          </p:cNvSpPr>
          <p:nvPr/>
        </p:nvSpPr>
        <p:spPr bwMode="auto">
          <a:xfrm>
            <a:off x="12813536" y="8997943"/>
            <a:ext cx="5055363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На выбор пользователей ассортимент внутренних мониторов от эконом (</a:t>
            </a:r>
            <a:r>
              <a:rPr lang="en-US" sz="2400" dirty="0" smtClean="0">
                <a:latin typeface="Arial"/>
                <a:cs typeface="Arial"/>
              </a:rPr>
              <a:t>200 </a:t>
            </a:r>
            <a:r>
              <a:rPr lang="ru-RU" sz="2400" dirty="0">
                <a:latin typeface="Arial"/>
                <a:cs typeface="Arial"/>
              </a:rPr>
              <a:t>Е</a:t>
            </a:r>
            <a:r>
              <a:rPr lang="ru-RU" sz="2400" dirty="0" smtClean="0">
                <a:latin typeface="Arial"/>
                <a:cs typeface="Arial"/>
              </a:rPr>
              <a:t>вро</a:t>
            </a:r>
            <a:r>
              <a:rPr lang="en-US" sz="2400" dirty="0" smtClean="0">
                <a:latin typeface="Arial"/>
                <a:cs typeface="Arial"/>
              </a:rPr>
              <a:t>)  </a:t>
            </a:r>
            <a:r>
              <a:rPr lang="ru-RU" sz="2400" dirty="0" smtClean="0">
                <a:latin typeface="Arial"/>
                <a:cs typeface="Arial"/>
              </a:rPr>
              <a:t>до элитных моделей (655 </a:t>
            </a:r>
            <a:r>
              <a:rPr lang="ru-RU" sz="2400" dirty="0">
                <a:latin typeface="Arial"/>
                <a:cs typeface="Arial"/>
              </a:rPr>
              <a:t>Е</a:t>
            </a:r>
            <a:r>
              <a:rPr lang="ru-RU" sz="2400" dirty="0" smtClean="0">
                <a:latin typeface="Arial"/>
                <a:cs typeface="Arial"/>
              </a:rPr>
              <a:t>вро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r>
              <a:rPr lang="ru-RU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12" y="8876240"/>
            <a:ext cx="4424933" cy="3694545"/>
          </a:xfrm>
          <a:prstGeom prst="rect">
            <a:avLst/>
          </a:prstGeom>
        </p:spPr>
      </p:pic>
      <p:pic>
        <p:nvPicPr>
          <p:cNvPr id="6" name="Picture 5" descr="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8" y="8806678"/>
            <a:ext cx="38608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09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518400"/>
            <a:ext cx="18287999" cy="495299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uilding_prom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18288000" cy="6070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616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ПРИМЕНЕНИЕ СИСТЕМЫ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7735269"/>
            <a:ext cx="16782871" cy="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 smtClean="0">
                <a:solidFill>
                  <a:srgbClr val="C9091E"/>
                </a:solidFill>
                <a:latin typeface="Arial"/>
                <a:cs typeface="Arial"/>
              </a:rPr>
              <a:t>Подключение до 10</a:t>
            </a:r>
            <a:r>
              <a:rPr lang="en-US" sz="2800" b="1" smtClean="0">
                <a:solidFill>
                  <a:srgbClr val="C9091E"/>
                </a:solidFill>
                <a:latin typeface="Arial"/>
                <a:cs typeface="Arial"/>
              </a:rPr>
              <a:t>0</a:t>
            </a:r>
            <a:r>
              <a:rPr lang="ru-RU" sz="2800" b="1" smtClean="0">
                <a:solidFill>
                  <a:srgbClr val="C9091E"/>
                </a:solidFill>
                <a:latin typeface="Arial"/>
                <a:cs typeface="Arial"/>
              </a:rPr>
              <a:t> </a:t>
            </a:r>
            <a:r>
              <a:rPr lang="ru-RU" sz="2800" b="1" dirty="0" smtClean="0">
                <a:solidFill>
                  <a:srgbClr val="C9091E"/>
                </a:solidFill>
                <a:latin typeface="Arial"/>
                <a:cs typeface="Arial"/>
              </a:rPr>
              <a:t>000 квартир в единую сеть позволяет  жильцам одного комплекса:</a:t>
            </a:r>
          </a:p>
        </p:txBody>
      </p:sp>
      <p:sp>
        <p:nvSpPr>
          <p:cNvPr id="45" name="Прямоугольник 42"/>
          <p:cNvSpPr>
            <a:spLocks noChangeArrowheads="1"/>
          </p:cNvSpPr>
          <p:nvPr/>
        </p:nvSpPr>
        <p:spPr bwMode="auto">
          <a:xfrm>
            <a:off x="888807" y="8543229"/>
            <a:ext cx="16782871" cy="44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Разговаривать друг с другом по ВИДЕОИНТЕРКОМУ.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Контролировать подъездные входы, индивидуальные панели а так же въезды на парковки или общие калитки.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Получать доступ к услугам обслуживающей организации одним нажатием кнопки на домофоне.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Просматривать общие </a:t>
            </a:r>
            <a:r>
              <a:rPr lang="en-US" sz="2400" dirty="0" smtClean="0">
                <a:latin typeface="Arial"/>
                <a:cs typeface="Arial"/>
              </a:rPr>
              <a:t>IP </a:t>
            </a:r>
            <a:r>
              <a:rPr lang="ru-RU" sz="2400" dirty="0" smtClean="0">
                <a:latin typeface="Arial"/>
                <a:cs typeface="Arial"/>
              </a:rPr>
              <a:t>камеры с парковок, детских площадок и прочие зоны.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>
                <a:latin typeface="Arial"/>
                <a:cs typeface="Arial"/>
              </a:rPr>
              <a:t>Управлять домашней автоматикой с экрана монитора или мобильного </a:t>
            </a:r>
            <a:r>
              <a:rPr lang="ru-RU" sz="2400" dirty="0" smtClean="0">
                <a:latin typeface="Arial"/>
                <a:cs typeface="Arial"/>
              </a:rPr>
              <a:t>устройства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Единая система контроля доступа по всему комплексу.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endParaRPr lang="ru-RU" sz="2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88807" y="2362135"/>
            <a:ext cx="7577860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000" spc="300" dirty="0" smtClean="0">
                <a:solidFill>
                  <a:srgbClr val="FFFFFF"/>
                </a:solidFill>
                <a:latin typeface="PFBeauSansPro-Regular"/>
                <a:cs typeface="PFBeauSansPro-Regular"/>
              </a:rPr>
              <a:t>От многоквартирных комплексов</a:t>
            </a:r>
          </a:p>
          <a:p>
            <a:pPr>
              <a:lnSpc>
                <a:spcPct val="120000"/>
              </a:lnSpc>
            </a:pPr>
            <a:r>
              <a:rPr lang="ru-RU" sz="4000" spc="300" dirty="0" smtClean="0">
                <a:solidFill>
                  <a:srgbClr val="FFFFFF"/>
                </a:solidFill>
                <a:latin typeface="PFBeauSansPro-Regular"/>
                <a:cs typeface="PFBeauSansPro-Regular"/>
              </a:rPr>
              <a:t>до индивидуального жилья</a:t>
            </a:r>
            <a:endParaRPr lang="en-US" sz="4000" spc="300" dirty="0">
              <a:solidFill>
                <a:srgbClr val="FFFFFF"/>
              </a:solidFill>
              <a:latin typeface="PFBeauSansPro-Light"/>
              <a:cs typeface="PFBeau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8511445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o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52" y="4363075"/>
            <a:ext cx="6858048" cy="6781206"/>
          </a:xfrm>
          <a:prstGeom prst="rect">
            <a:avLst/>
          </a:prstGeom>
        </p:spPr>
      </p:pic>
      <p:grpSp>
        <p:nvGrpSpPr>
          <p:cNvPr id="2" name="Группа 82"/>
          <p:cNvGrpSpPr/>
          <p:nvPr/>
        </p:nvGrpSpPr>
        <p:grpSpPr>
          <a:xfrm>
            <a:off x="12430148" y="1397651"/>
            <a:ext cx="6143668" cy="10082924"/>
            <a:chOff x="6215074" y="698825"/>
            <a:chExt cx="3071834" cy="5041462"/>
          </a:xfrm>
        </p:grpSpPr>
        <p:sp>
          <p:nvSpPr>
            <p:cNvPr id="152" name="Прямоугольник 42"/>
            <p:cNvSpPr>
              <a:spLocks noChangeArrowheads="1"/>
            </p:cNvSpPr>
            <p:nvPr/>
          </p:nvSpPr>
          <p:spPr bwMode="auto">
            <a:xfrm>
              <a:off x="6228359" y="698825"/>
              <a:ext cx="305854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C9091E"/>
                  </a:solidFill>
                  <a:latin typeface="Arial"/>
                  <a:cs typeface="Arial"/>
                </a:rPr>
                <a:t>Возможности </a:t>
              </a:r>
              <a:r>
                <a:rPr lang="ru-RU" sz="2800" b="1" dirty="0" smtClean="0">
                  <a:solidFill>
                    <a:srgbClr val="C9091E"/>
                  </a:solidFill>
                  <a:latin typeface="Arial"/>
                  <a:cs typeface="Arial"/>
                </a:rPr>
                <a:t>системы BAS-IP</a:t>
              </a:r>
            </a:p>
            <a:p>
              <a:r>
                <a:rPr lang="ru-RU" sz="2800" b="1" dirty="0" smtClean="0">
                  <a:solidFill>
                    <a:srgbClr val="C9091E"/>
                  </a:solidFill>
                  <a:latin typeface="Arial"/>
                  <a:cs typeface="Arial"/>
                </a:rPr>
                <a:t>для коттеджа</a:t>
              </a:r>
              <a:endParaRPr lang="en-US" sz="2800" b="1" dirty="0" smtClean="0">
                <a:solidFill>
                  <a:srgbClr val="C9091E"/>
                </a:solidFill>
                <a:latin typeface="Arial"/>
                <a:cs typeface="Arial"/>
              </a:endParaRPr>
            </a:p>
          </p:txBody>
        </p:sp>
        <p:sp>
          <p:nvSpPr>
            <p:cNvPr id="153" name="Прямоугольник 42"/>
            <p:cNvSpPr>
              <a:spLocks noChangeArrowheads="1"/>
            </p:cNvSpPr>
            <p:nvPr/>
          </p:nvSpPr>
          <p:spPr bwMode="auto">
            <a:xfrm>
              <a:off x="6215106" y="1341767"/>
              <a:ext cx="2786082" cy="41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85800" indent="-685800">
                <a:buClr>
                  <a:srgbClr val="C9091E"/>
                </a:buClr>
                <a:buSzPct val="150000"/>
                <a:buFont typeface="Arial"/>
                <a:buChar char="•"/>
              </a:pPr>
              <a:r>
                <a:rPr lang="ru-RU" sz="2400" dirty="0" smtClean="0">
                  <a:latin typeface="Arial"/>
                  <a:cs typeface="Arial"/>
                </a:rPr>
                <a:t>Сенсорное управление на каждом </a:t>
              </a:r>
              <a:r>
                <a:rPr lang="ru-RU" sz="2400" dirty="0" err="1" smtClean="0">
                  <a:latin typeface="Arial"/>
                  <a:cs typeface="Arial"/>
                </a:rPr>
                <a:t>домофоне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54" name="Прямоугольник 42"/>
            <p:cNvSpPr>
              <a:spLocks noChangeArrowheads="1"/>
            </p:cNvSpPr>
            <p:nvPr/>
          </p:nvSpPr>
          <p:spPr bwMode="auto">
            <a:xfrm>
              <a:off x="6215106" y="1808796"/>
              <a:ext cx="2786082" cy="41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85800" indent="-685800">
                <a:buClr>
                  <a:srgbClr val="C9091E"/>
                </a:buClr>
                <a:buSzPct val="150000"/>
                <a:buFont typeface="Arial"/>
                <a:buChar char="•"/>
              </a:pPr>
              <a:r>
                <a:rPr lang="ru-RU" sz="2400" dirty="0" smtClean="0">
                  <a:latin typeface="Arial"/>
                  <a:cs typeface="Arial"/>
                </a:rPr>
                <a:t>Управление 4-мя зонами: свет, шторы, конди</a:t>
              </a:r>
              <a:r>
                <a:rPr lang="ru-RU" sz="2400" dirty="0">
                  <a:latin typeface="Arial"/>
                  <a:cs typeface="Arial"/>
                </a:rPr>
                <a:t>ц</a:t>
              </a:r>
              <a:r>
                <a:rPr lang="ru-RU" sz="2400" dirty="0" smtClean="0">
                  <a:latin typeface="Arial"/>
                  <a:cs typeface="Arial"/>
                </a:rPr>
                <a:t>ионер, лифт.</a:t>
              </a:r>
            </a:p>
          </p:txBody>
        </p:sp>
        <p:sp>
          <p:nvSpPr>
            <p:cNvPr id="155" name="Прямоугольник 42"/>
            <p:cNvSpPr>
              <a:spLocks noChangeArrowheads="1"/>
            </p:cNvSpPr>
            <p:nvPr/>
          </p:nvSpPr>
          <p:spPr bwMode="auto">
            <a:xfrm>
              <a:off x="6215106" y="2341899"/>
              <a:ext cx="2786082" cy="41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85800" indent="-685800">
                <a:buClr>
                  <a:srgbClr val="C9091E"/>
                </a:buClr>
                <a:buSzPct val="150000"/>
                <a:buFont typeface="Arial"/>
                <a:buChar char="•"/>
              </a:pPr>
              <a:r>
                <a:rPr lang="ru-RU" sz="2400" dirty="0" smtClean="0">
                  <a:latin typeface="Arial"/>
                  <a:cs typeface="Arial"/>
                </a:rPr>
                <a:t>Управление сигнализацией и выход с домофона на сирену</a:t>
              </a:r>
            </a:p>
          </p:txBody>
        </p:sp>
        <p:sp>
          <p:nvSpPr>
            <p:cNvPr id="156" name="Прямоугольник 42"/>
            <p:cNvSpPr>
              <a:spLocks noChangeArrowheads="1"/>
            </p:cNvSpPr>
            <p:nvPr/>
          </p:nvSpPr>
          <p:spPr bwMode="auto">
            <a:xfrm>
              <a:off x="6215106" y="2841965"/>
              <a:ext cx="2786082" cy="41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85800" indent="-685800">
                <a:buClr>
                  <a:srgbClr val="C9091E"/>
                </a:buClr>
                <a:buSzPct val="150000"/>
                <a:buFont typeface="Arial"/>
                <a:buChar char="•"/>
              </a:pPr>
              <a:r>
                <a:rPr lang="ru-RU" sz="2400" dirty="0" smtClean="0">
                  <a:latin typeface="Arial"/>
                  <a:cs typeface="Arial"/>
                </a:rPr>
                <a:t>Просмотр </a:t>
              </a:r>
              <a:r>
                <a:rPr lang="ru-RU" sz="2400" dirty="0">
                  <a:latin typeface="Arial"/>
                  <a:cs typeface="Arial"/>
                </a:rPr>
                <a:t>до 10 индивидуальных </a:t>
              </a:r>
              <a:r>
                <a:rPr lang="ru-RU" sz="2400" dirty="0" smtClean="0">
                  <a:latin typeface="Arial"/>
                  <a:cs typeface="Arial"/>
                </a:rPr>
                <a:t>панелей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57" name="Прямоугольник 42"/>
            <p:cNvSpPr>
              <a:spLocks noChangeArrowheads="1"/>
            </p:cNvSpPr>
            <p:nvPr/>
          </p:nvSpPr>
          <p:spPr bwMode="auto">
            <a:xfrm>
              <a:off x="6215074" y="3342031"/>
              <a:ext cx="2786082" cy="41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85800" indent="-685800">
                <a:buClr>
                  <a:srgbClr val="C9091E"/>
                </a:buClr>
                <a:buSzPct val="150000"/>
                <a:buFont typeface="Arial"/>
                <a:buChar char="•"/>
              </a:pPr>
              <a:r>
                <a:rPr lang="ru-RU" sz="2400" dirty="0" smtClean="0">
                  <a:latin typeface="Arial"/>
                  <a:cs typeface="Arial"/>
                </a:rPr>
                <a:t>Запись видеороликов или </a:t>
              </a:r>
              <a:r>
                <a:rPr lang="ru-RU" sz="2400" dirty="0" err="1" smtClean="0">
                  <a:latin typeface="Arial"/>
                  <a:cs typeface="Arial"/>
                </a:rPr>
                <a:t>фотозапись</a:t>
              </a:r>
              <a:r>
                <a:rPr lang="ru-RU" sz="2400" dirty="0" smtClean="0">
                  <a:latin typeface="Arial"/>
                  <a:cs typeface="Arial"/>
                </a:rPr>
                <a:t>  посетителей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58" name="Прямоугольник 42"/>
            <p:cNvSpPr>
              <a:spLocks noChangeArrowheads="1"/>
            </p:cNvSpPr>
            <p:nvPr/>
          </p:nvSpPr>
          <p:spPr bwMode="auto">
            <a:xfrm>
              <a:off x="6215074" y="3913535"/>
              <a:ext cx="2786082" cy="108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85800" indent="-685800">
                <a:buClr>
                  <a:srgbClr val="C9091E"/>
                </a:buClr>
                <a:buSzPct val="150000"/>
                <a:buFont typeface="Arial"/>
                <a:buChar char="•"/>
              </a:pPr>
              <a:r>
                <a:rPr lang="ru-RU" sz="2400" dirty="0" smtClean="0">
                  <a:latin typeface="Arial"/>
                  <a:cs typeface="Arial"/>
                </a:rPr>
                <a:t>Прием индивидуальных или массовых текстовых и графических сообщений с центрального сервера.</a:t>
              </a:r>
            </a:p>
            <a:p>
              <a:pPr marL="685800" indent="-685800">
                <a:lnSpc>
                  <a:spcPct val="140000"/>
                </a:lnSpc>
                <a:buClr>
                  <a:srgbClr val="C9091E"/>
                </a:buClr>
                <a:buSzPct val="150000"/>
                <a:buFont typeface="Arial"/>
                <a:buChar char="•"/>
              </a:pPr>
              <a:endParaRPr lang="en-US" sz="2800" dirty="0">
                <a:latin typeface="Arial"/>
                <a:cs typeface="Arial"/>
              </a:endParaRPr>
            </a:p>
          </p:txBody>
        </p:sp>
        <p:sp>
          <p:nvSpPr>
            <p:cNvPr id="159" name="Прямоугольник 42"/>
            <p:cNvSpPr>
              <a:spLocks noChangeArrowheads="1"/>
            </p:cNvSpPr>
            <p:nvPr/>
          </p:nvSpPr>
          <p:spPr bwMode="auto">
            <a:xfrm>
              <a:off x="6215074" y="4770791"/>
              <a:ext cx="2786082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685800" indent="-685800">
                <a:buClr>
                  <a:srgbClr val="C9091E"/>
                </a:buClr>
                <a:buSzPct val="150000"/>
                <a:buFont typeface="Arial"/>
                <a:buChar char="•"/>
              </a:pPr>
              <a:r>
                <a:rPr lang="ru-RU" sz="2400" dirty="0" smtClean="0">
                  <a:latin typeface="Arial"/>
                  <a:cs typeface="Arial"/>
                </a:rPr>
                <a:t>Прием </a:t>
              </a:r>
              <a:r>
                <a:rPr lang="ru-RU" sz="2400" dirty="0">
                  <a:latin typeface="Arial"/>
                  <a:cs typeface="Arial"/>
                </a:rPr>
                <a:t>звонков на мобильные устройства посредством собственного приложения под </a:t>
              </a:r>
              <a:r>
                <a:rPr lang="ru-RU" sz="2400" dirty="0" err="1">
                  <a:latin typeface="Arial"/>
                  <a:cs typeface="Arial"/>
                </a:rPr>
                <a:t>iOS</a:t>
              </a:r>
              <a:r>
                <a:rPr lang="ru-RU" sz="2400" dirty="0">
                  <a:latin typeface="Arial"/>
                  <a:cs typeface="Arial"/>
                </a:rPr>
                <a:t> и </a:t>
              </a:r>
              <a:r>
                <a:rPr lang="ru-RU" sz="2400" dirty="0" err="1">
                  <a:latin typeface="Arial"/>
                  <a:cs typeface="Arial"/>
                </a:rPr>
                <a:t>Android</a:t>
              </a:r>
              <a:r>
                <a:rPr lang="ru-RU" sz="2400" dirty="0">
                  <a:latin typeface="Arial"/>
                  <a:cs typeface="Arial"/>
                </a:rPr>
                <a:t> на </a:t>
              </a:r>
              <a:r>
                <a:rPr lang="ru-RU" sz="2400" u="sng" dirty="0">
                  <a:latin typeface="Arial"/>
                  <a:cs typeface="Arial"/>
                </a:rPr>
                <a:t>РУССКОМ </a:t>
              </a:r>
              <a:r>
                <a:rPr lang="ru-RU" sz="2400" u="sng" dirty="0" smtClean="0">
                  <a:latin typeface="Arial"/>
                  <a:cs typeface="Arial"/>
                </a:rPr>
                <a:t>ЯЗЫКЕ</a:t>
              </a:r>
              <a:endParaRPr lang="en-US" sz="2800" dirty="0">
                <a:latin typeface="Arial"/>
                <a:cs typeface="Arial"/>
              </a:endParaRPr>
            </a:p>
          </p:txBody>
        </p:sp>
      </p:grpSp>
      <p:grpSp>
        <p:nvGrpSpPr>
          <p:cNvPr id="3" name="Группа 73"/>
          <p:cNvGrpSpPr/>
          <p:nvPr/>
        </p:nvGrpSpPr>
        <p:grpSpPr>
          <a:xfrm>
            <a:off x="-64" y="-48"/>
            <a:ext cx="18288064" cy="13716048"/>
            <a:chOff x="-32" y="-24"/>
            <a:chExt cx="9144032" cy="6858024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-32" y="-24"/>
              <a:ext cx="9144000" cy="6429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bassi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6286520"/>
              <a:ext cx="1857388" cy="420483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>
            <a:off x="428564" y="142829"/>
            <a:ext cx="14001848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ВОЗМОЖНОСТИ ПРИМЕНЕНИЯ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8564" y="571457"/>
            <a:ext cx="3857652" cy="61555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/>
                <a:cs typeface="Arial"/>
              </a:rPr>
              <a:t>в коттедже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4" name="Рисунок 83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24" y="1682232"/>
            <a:ext cx="7572428" cy="1318116"/>
          </a:xfrm>
          <a:prstGeom prst="rect">
            <a:avLst/>
          </a:prstGeom>
        </p:spPr>
      </p:pic>
      <p:pic>
        <p:nvPicPr>
          <p:cNvPr id="85" name="Рисунок 84" descr="1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12" y="6429372"/>
            <a:ext cx="1571636" cy="1571636"/>
          </a:xfrm>
          <a:prstGeom prst="rect">
            <a:avLst/>
          </a:prstGeom>
        </p:spPr>
      </p:pic>
      <p:pic>
        <p:nvPicPr>
          <p:cNvPr id="87" name="Рисунок 86" descr="1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45" y="4571985"/>
            <a:ext cx="1589598" cy="1589598"/>
          </a:xfrm>
          <a:prstGeom prst="rect">
            <a:avLst/>
          </a:prstGeom>
        </p:spPr>
      </p:pic>
      <p:pic>
        <p:nvPicPr>
          <p:cNvPr id="88" name="Рисунок 87" descr="1-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09" y="3696767"/>
            <a:ext cx="1589598" cy="1589598"/>
          </a:xfrm>
          <a:prstGeom prst="rect">
            <a:avLst/>
          </a:prstGeom>
        </p:spPr>
      </p:pic>
      <p:pic>
        <p:nvPicPr>
          <p:cNvPr id="90" name="Рисунок 89" descr="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1124" y="3141084"/>
            <a:ext cx="1716652" cy="1716652"/>
          </a:xfrm>
          <a:prstGeom prst="rect">
            <a:avLst/>
          </a:prstGeom>
        </p:spPr>
      </p:pic>
      <p:pic>
        <p:nvPicPr>
          <p:cNvPr id="91" name="Рисунок 90" descr="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612" y="4286232"/>
            <a:ext cx="1714512" cy="1714512"/>
          </a:xfrm>
          <a:prstGeom prst="rect">
            <a:avLst/>
          </a:prstGeom>
        </p:spPr>
      </p:pic>
      <p:pic>
        <p:nvPicPr>
          <p:cNvPr id="92" name="Рисунок 91" descr="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9752" y="5429240"/>
            <a:ext cx="2143140" cy="2143140"/>
          </a:xfrm>
          <a:prstGeom prst="rect">
            <a:avLst/>
          </a:prstGeom>
        </p:spPr>
      </p:pic>
      <p:pic>
        <p:nvPicPr>
          <p:cNvPr id="93" name="Рисунок 92" descr="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2496" y="7286628"/>
            <a:ext cx="1714512" cy="1714512"/>
          </a:xfrm>
          <a:prstGeom prst="rect">
            <a:avLst/>
          </a:prstGeom>
        </p:spPr>
      </p:pic>
      <p:pic>
        <p:nvPicPr>
          <p:cNvPr id="94" name="Рисунок 93" descr="9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5505" y="9286893"/>
            <a:ext cx="2000262" cy="2243150"/>
          </a:xfrm>
          <a:prstGeom prst="rect">
            <a:avLst/>
          </a:prstGeom>
        </p:spPr>
      </p:pic>
      <p:pic>
        <p:nvPicPr>
          <p:cNvPr id="96" name="Рисунок 95" descr="8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7984" y="10287024"/>
            <a:ext cx="927740" cy="927740"/>
          </a:xfrm>
          <a:prstGeom prst="rect">
            <a:avLst/>
          </a:prstGeom>
        </p:spPr>
      </p:pic>
      <p:grpSp>
        <p:nvGrpSpPr>
          <p:cNvPr id="4" name="Группа 96"/>
          <p:cNvGrpSpPr/>
          <p:nvPr/>
        </p:nvGrpSpPr>
        <p:grpSpPr>
          <a:xfrm>
            <a:off x="714316" y="8429636"/>
            <a:ext cx="3429024" cy="3429024"/>
            <a:chOff x="357158" y="4214818"/>
            <a:chExt cx="1714512" cy="1714512"/>
          </a:xfrm>
        </p:grpSpPr>
        <p:pic>
          <p:nvPicPr>
            <p:cNvPr id="98" name="Рисунок 97" descr="3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4308" y="4405745"/>
              <a:ext cx="1151610" cy="1309271"/>
            </a:xfrm>
            <a:prstGeom prst="rect">
              <a:avLst/>
            </a:prstGeom>
          </p:spPr>
        </p:pic>
        <p:sp>
          <p:nvSpPr>
            <p:cNvPr id="99" name="Скругленный прямоугольник 98"/>
            <p:cNvSpPr/>
            <p:nvPr/>
          </p:nvSpPr>
          <p:spPr>
            <a:xfrm>
              <a:off x="357158" y="4214818"/>
              <a:ext cx="1714512" cy="1714512"/>
            </a:xfrm>
            <a:prstGeom prst="roundRect">
              <a:avLst/>
            </a:prstGeom>
            <a:noFill/>
            <a:ln>
              <a:solidFill>
                <a:srgbClr val="A3238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95"/>
          <p:cNvGrpSpPr/>
          <p:nvPr/>
        </p:nvGrpSpPr>
        <p:grpSpPr>
          <a:xfrm>
            <a:off x="4143340" y="6213471"/>
            <a:ext cx="7859768" cy="5502314"/>
            <a:chOff x="2071670" y="3143248"/>
            <a:chExt cx="3929884" cy="2751157"/>
          </a:xfrm>
        </p:grpSpPr>
        <p:cxnSp>
          <p:nvCxnSpPr>
            <p:cNvPr id="101" name="Прямая соединительная линия 100"/>
            <p:cNvCxnSpPr/>
            <p:nvPr/>
          </p:nvCxnSpPr>
          <p:spPr>
            <a:xfrm rot="5400000" flipH="1" flipV="1">
              <a:off x="4644232" y="4500570"/>
              <a:ext cx="2713850" cy="794"/>
            </a:xfrm>
            <a:prstGeom prst="line">
              <a:avLst/>
            </a:prstGeom>
            <a:ln w="19050">
              <a:solidFill>
                <a:srgbClr val="A3238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Группа 111"/>
            <p:cNvGrpSpPr/>
            <p:nvPr/>
          </p:nvGrpSpPr>
          <p:grpSpPr>
            <a:xfrm>
              <a:off x="2071670" y="5822967"/>
              <a:ext cx="3929090" cy="71438"/>
              <a:chOff x="2143108" y="5894405"/>
              <a:chExt cx="3929090" cy="71438"/>
            </a:xfrm>
          </p:grpSpPr>
          <p:cxnSp>
            <p:nvCxnSpPr>
              <p:cNvPr id="109" name="Прямая соединительная линия 108"/>
              <p:cNvCxnSpPr/>
              <p:nvPr/>
            </p:nvCxnSpPr>
            <p:spPr>
              <a:xfrm>
                <a:off x="2143108" y="5929330"/>
                <a:ext cx="3929090" cy="1588"/>
              </a:xfrm>
              <a:prstGeom prst="line">
                <a:avLst/>
              </a:prstGeom>
              <a:ln w="19050">
                <a:solidFill>
                  <a:srgbClr val="A3238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Овал 109"/>
              <p:cNvSpPr/>
              <p:nvPr/>
            </p:nvSpPr>
            <p:spPr>
              <a:xfrm>
                <a:off x="2143108" y="5894405"/>
                <a:ext cx="71438" cy="7143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323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113"/>
            <p:cNvGrpSpPr/>
            <p:nvPr/>
          </p:nvGrpSpPr>
          <p:grpSpPr>
            <a:xfrm>
              <a:off x="5643570" y="3143248"/>
              <a:ext cx="357190" cy="71438"/>
              <a:chOff x="5715008" y="3179761"/>
              <a:chExt cx="357190" cy="71438"/>
            </a:xfrm>
          </p:grpSpPr>
          <p:cxnSp>
            <p:nvCxnSpPr>
              <p:cNvPr id="106" name="Прямая соединительная линия 105"/>
              <p:cNvCxnSpPr/>
              <p:nvPr/>
            </p:nvCxnSpPr>
            <p:spPr>
              <a:xfrm rot="10800000">
                <a:off x="5715008" y="3214686"/>
                <a:ext cx="357190" cy="1588"/>
              </a:xfrm>
              <a:prstGeom prst="line">
                <a:avLst/>
              </a:prstGeom>
              <a:ln w="19050">
                <a:solidFill>
                  <a:srgbClr val="A3238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Овал 106"/>
              <p:cNvSpPr/>
              <p:nvPr/>
            </p:nvSpPr>
            <p:spPr>
              <a:xfrm>
                <a:off x="5715008" y="3179761"/>
                <a:ext cx="71438" cy="7143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323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" name="Группа 118"/>
          <p:cNvGrpSpPr/>
          <p:nvPr/>
        </p:nvGrpSpPr>
        <p:grpSpPr>
          <a:xfrm>
            <a:off x="8000992" y="10429901"/>
            <a:ext cx="1714512" cy="358778"/>
            <a:chOff x="4071934" y="5286388"/>
            <a:chExt cx="857256" cy="179389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4071934" y="5429264"/>
              <a:ext cx="642942" cy="158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>
              <a:endCxn id="121" idx="7"/>
            </p:cNvCxnSpPr>
            <p:nvPr/>
          </p:nvCxnSpPr>
          <p:spPr>
            <a:xfrm flipV="1">
              <a:off x="4714876" y="5296850"/>
              <a:ext cx="203852" cy="132415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Овал 119"/>
            <p:cNvSpPr/>
            <p:nvPr/>
          </p:nvSpPr>
          <p:spPr>
            <a:xfrm>
              <a:off x="4071934" y="5394339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4857752" y="5286388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94"/>
          <p:cNvGrpSpPr/>
          <p:nvPr/>
        </p:nvGrpSpPr>
        <p:grpSpPr>
          <a:xfrm>
            <a:off x="9429752" y="9144016"/>
            <a:ext cx="428628" cy="428628"/>
            <a:chOff x="4714876" y="4572008"/>
            <a:chExt cx="214314" cy="214314"/>
          </a:xfrm>
        </p:grpSpPr>
        <p:cxnSp>
          <p:nvCxnSpPr>
            <p:cNvPr id="125" name="Прямая соединительная линия 124"/>
            <p:cNvCxnSpPr>
              <a:stCxn id="128" idx="1"/>
              <a:endCxn id="127" idx="5"/>
            </p:cNvCxnSpPr>
            <p:nvPr/>
          </p:nvCxnSpPr>
          <p:spPr>
            <a:xfrm rot="16200000" flipH="1">
              <a:off x="4725338" y="4582470"/>
              <a:ext cx="193390" cy="193390"/>
            </a:xfrm>
            <a:prstGeom prst="line">
              <a:avLst/>
            </a:prstGeom>
            <a:ln w="19050">
              <a:solidFill>
                <a:srgbClr val="74B2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Овал 126"/>
            <p:cNvSpPr/>
            <p:nvPr/>
          </p:nvSpPr>
          <p:spPr>
            <a:xfrm>
              <a:off x="4857752" y="4714884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4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4714876" y="4572008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4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131"/>
          <p:cNvGrpSpPr/>
          <p:nvPr/>
        </p:nvGrpSpPr>
        <p:grpSpPr>
          <a:xfrm>
            <a:off x="10287008" y="7143753"/>
            <a:ext cx="431804" cy="1358910"/>
            <a:chOff x="5214942" y="3643314"/>
            <a:chExt cx="215902" cy="679455"/>
          </a:xfrm>
        </p:grpSpPr>
        <p:cxnSp>
          <p:nvCxnSpPr>
            <p:cNvPr id="131" name="Прямая соединительная линия 130"/>
            <p:cNvCxnSpPr/>
            <p:nvPr/>
          </p:nvCxnSpPr>
          <p:spPr>
            <a:xfrm>
              <a:off x="5286380" y="4286256"/>
              <a:ext cx="142876" cy="1588"/>
            </a:xfrm>
            <a:prstGeom prst="line">
              <a:avLst/>
            </a:prstGeom>
            <a:ln w="19050">
              <a:solidFill>
                <a:srgbClr val="74B2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 rot="5400000" flipH="1" flipV="1">
              <a:off x="5180017" y="4035429"/>
              <a:ext cx="500066" cy="1588"/>
            </a:xfrm>
            <a:prstGeom prst="line">
              <a:avLst/>
            </a:prstGeom>
            <a:ln w="19050">
              <a:solidFill>
                <a:srgbClr val="74B2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rot="16200000" flipV="1">
              <a:off x="5357818" y="3714752"/>
              <a:ext cx="71438" cy="71438"/>
            </a:xfrm>
            <a:prstGeom prst="line">
              <a:avLst/>
            </a:prstGeom>
            <a:ln w="19050">
              <a:solidFill>
                <a:srgbClr val="74B2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Овал 139"/>
            <p:cNvSpPr/>
            <p:nvPr/>
          </p:nvSpPr>
          <p:spPr>
            <a:xfrm>
              <a:off x="5214942" y="4251331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4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5286380" y="3643314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4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36"/>
          <p:cNvGrpSpPr/>
          <p:nvPr/>
        </p:nvGrpSpPr>
        <p:grpSpPr>
          <a:xfrm>
            <a:off x="9001124" y="5572116"/>
            <a:ext cx="357984" cy="1714512"/>
            <a:chOff x="4572000" y="2857496"/>
            <a:chExt cx="178992" cy="857256"/>
          </a:xfrm>
        </p:grpSpPr>
        <p:cxnSp>
          <p:nvCxnSpPr>
            <p:cNvPr id="151" name="Прямая соединительная линия 150"/>
            <p:cNvCxnSpPr/>
            <p:nvPr/>
          </p:nvCxnSpPr>
          <p:spPr>
            <a:xfrm rot="5400000" flipH="1" flipV="1">
              <a:off x="4394199" y="3321049"/>
              <a:ext cx="642148" cy="794"/>
            </a:xfrm>
            <a:prstGeom prst="line">
              <a:avLst/>
            </a:prstGeom>
            <a:ln w="19050">
              <a:solidFill>
                <a:srgbClr val="74B2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>
              <a:endCxn id="162" idx="1"/>
            </p:cNvCxnSpPr>
            <p:nvPr/>
          </p:nvCxnSpPr>
          <p:spPr>
            <a:xfrm rot="16200000" flipV="1">
              <a:off x="4582462" y="2867958"/>
              <a:ext cx="132414" cy="132414"/>
            </a:xfrm>
            <a:prstGeom prst="line">
              <a:avLst/>
            </a:prstGeom>
            <a:ln w="19050">
              <a:solidFill>
                <a:srgbClr val="74B2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Овал 160"/>
            <p:cNvSpPr/>
            <p:nvPr/>
          </p:nvSpPr>
          <p:spPr>
            <a:xfrm>
              <a:off x="4679554" y="3643314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4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4572000" y="2857496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74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40"/>
          <p:cNvGrpSpPr/>
          <p:nvPr/>
        </p:nvGrpSpPr>
        <p:grpSpPr>
          <a:xfrm>
            <a:off x="9572628" y="2216119"/>
            <a:ext cx="1431936" cy="3213122"/>
            <a:chOff x="4857752" y="1179497"/>
            <a:chExt cx="715968" cy="1606561"/>
          </a:xfrm>
        </p:grpSpPr>
        <p:cxnSp>
          <p:nvCxnSpPr>
            <p:cNvPr id="164" name="Прямая соединительная линия 163"/>
            <p:cNvCxnSpPr/>
            <p:nvPr/>
          </p:nvCxnSpPr>
          <p:spPr>
            <a:xfrm>
              <a:off x="4929190" y="1214422"/>
              <a:ext cx="642942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rot="5400000">
              <a:off x="4929984" y="1856570"/>
              <a:ext cx="1285884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rot="5400000">
              <a:off x="5357818" y="2500306"/>
              <a:ext cx="214314" cy="214314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Овал 166"/>
            <p:cNvSpPr/>
            <p:nvPr/>
          </p:nvSpPr>
          <p:spPr>
            <a:xfrm>
              <a:off x="5286380" y="2714620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4857752" y="1179497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97"/>
          <p:cNvGrpSpPr/>
          <p:nvPr/>
        </p:nvGrpSpPr>
        <p:grpSpPr>
          <a:xfrm>
            <a:off x="4714844" y="3000349"/>
            <a:ext cx="1072364" cy="1501786"/>
            <a:chOff x="2357422" y="1500174"/>
            <a:chExt cx="536182" cy="750893"/>
          </a:xfrm>
        </p:grpSpPr>
        <p:cxnSp>
          <p:nvCxnSpPr>
            <p:cNvPr id="170" name="Прямая соединительная линия 169"/>
            <p:cNvCxnSpPr/>
            <p:nvPr/>
          </p:nvCxnSpPr>
          <p:spPr>
            <a:xfrm rot="10800000">
              <a:off x="2428860" y="2214554"/>
              <a:ext cx="428628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Овал 170"/>
            <p:cNvSpPr/>
            <p:nvPr/>
          </p:nvSpPr>
          <p:spPr>
            <a:xfrm>
              <a:off x="2357422" y="2179629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3"/>
            <p:cNvGrpSpPr/>
            <p:nvPr/>
          </p:nvGrpSpPr>
          <p:grpSpPr>
            <a:xfrm>
              <a:off x="2822166" y="1500174"/>
              <a:ext cx="71438" cy="715174"/>
              <a:chOff x="2893604" y="1571612"/>
              <a:chExt cx="71438" cy="715174"/>
            </a:xfrm>
          </p:grpSpPr>
          <p:cxnSp>
            <p:nvCxnSpPr>
              <p:cNvPr id="173" name="Прямая соединительная линия 172"/>
              <p:cNvCxnSpPr/>
              <p:nvPr/>
            </p:nvCxnSpPr>
            <p:spPr>
              <a:xfrm rot="5400000">
                <a:off x="2571736" y="1928802"/>
                <a:ext cx="715174" cy="79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Овал 173"/>
              <p:cNvSpPr/>
              <p:nvPr/>
            </p:nvSpPr>
            <p:spPr>
              <a:xfrm>
                <a:off x="2893604" y="1571612"/>
                <a:ext cx="71438" cy="7143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" name="Группа 98"/>
          <p:cNvGrpSpPr/>
          <p:nvPr/>
        </p:nvGrpSpPr>
        <p:grpSpPr>
          <a:xfrm>
            <a:off x="1858913" y="3000348"/>
            <a:ext cx="2357454" cy="1571636"/>
            <a:chOff x="929456" y="1500174"/>
            <a:chExt cx="1178727" cy="785818"/>
          </a:xfrm>
        </p:grpSpPr>
        <p:cxnSp>
          <p:nvCxnSpPr>
            <p:cNvPr id="176" name="Прямая соединительная линия 175"/>
            <p:cNvCxnSpPr/>
            <p:nvPr/>
          </p:nvCxnSpPr>
          <p:spPr>
            <a:xfrm rot="5400000">
              <a:off x="1965307" y="1606537"/>
              <a:ext cx="214314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>
            <a:xfrm rot="10800000">
              <a:off x="1000100" y="1714488"/>
              <a:ext cx="1071570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единительная линия 177"/>
            <p:cNvCxnSpPr/>
            <p:nvPr/>
          </p:nvCxnSpPr>
          <p:spPr>
            <a:xfrm rot="5400000">
              <a:off x="715142" y="1963727"/>
              <a:ext cx="500066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Овал 178"/>
            <p:cNvSpPr/>
            <p:nvPr/>
          </p:nvSpPr>
          <p:spPr>
            <a:xfrm>
              <a:off x="929456" y="2214554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2036745" y="1500174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99"/>
          <p:cNvGrpSpPr/>
          <p:nvPr/>
        </p:nvGrpSpPr>
        <p:grpSpPr>
          <a:xfrm>
            <a:off x="930219" y="2216119"/>
            <a:ext cx="927106" cy="4213254"/>
            <a:chOff x="465109" y="1108059"/>
            <a:chExt cx="463553" cy="2106627"/>
          </a:xfrm>
        </p:grpSpPr>
        <p:cxnSp>
          <p:nvCxnSpPr>
            <p:cNvPr id="182" name="Прямая соединительная линия 181"/>
            <p:cNvCxnSpPr/>
            <p:nvPr/>
          </p:nvCxnSpPr>
          <p:spPr>
            <a:xfrm rot="10800000">
              <a:off x="500034" y="1142984"/>
              <a:ext cx="428628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 rot="5400000">
              <a:off x="-499304" y="2142322"/>
              <a:ext cx="2000264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Овал 183"/>
            <p:cNvSpPr/>
            <p:nvPr/>
          </p:nvSpPr>
          <p:spPr>
            <a:xfrm>
              <a:off x="857224" y="1108059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>
              <a:off x="465109" y="3143248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n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86" y="1801992"/>
            <a:ext cx="4202545" cy="9144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616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ПРИМЕНЕНИЕ СИСТЕМЫ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5918" y="2049305"/>
            <a:ext cx="757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spc="300" dirty="0" smtClean="0">
                <a:solidFill>
                  <a:srgbClr val="C9091E"/>
                </a:solidFill>
                <a:latin typeface="PFBeauSansPro-Regular"/>
                <a:cs typeface="PFBeauSansPro-Regular"/>
              </a:rPr>
              <a:t>HELP </a:t>
            </a:r>
            <a:r>
              <a:rPr lang="uk-UA" sz="4000" spc="300" dirty="0" smtClean="0">
                <a:solidFill>
                  <a:srgbClr val="C9091E"/>
                </a:solidFill>
                <a:latin typeface="PFBeauSansPro-Regular"/>
                <a:cs typeface="PFBeauSansPro-Regular"/>
              </a:rPr>
              <a:t>станции</a:t>
            </a:r>
            <a:endParaRPr lang="en-US" sz="4000" spc="300" dirty="0">
              <a:solidFill>
                <a:srgbClr val="C9091E"/>
              </a:solidFill>
              <a:latin typeface="PFBeauSansPro-Light"/>
              <a:cs typeface="PFBeauSansPro-Ligh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34162" y="6462892"/>
            <a:ext cx="1227669" cy="0"/>
          </a:xfrm>
          <a:prstGeom prst="straightConnector1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05" y="6034121"/>
            <a:ext cx="2862509" cy="7728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769" y="5287406"/>
            <a:ext cx="2833593" cy="212519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12055043" y="6462892"/>
            <a:ext cx="1227669" cy="0"/>
          </a:xfrm>
          <a:prstGeom prst="straightConnector1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0" y="10329334"/>
            <a:ext cx="18288000" cy="2133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42"/>
          <p:cNvSpPr>
            <a:spLocks noChangeArrowheads="1"/>
          </p:cNvSpPr>
          <p:nvPr/>
        </p:nvSpPr>
        <p:spPr bwMode="auto">
          <a:xfrm>
            <a:off x="1075971" y="10570174"/>
            <a:ext cx="16816917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Arial"/>
                <a:cs typeface="Arial"/>
              </a:rPr>
              <a:t>С помощью индивидуальных вызывных панелей BAS-IP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 можно организовать систему из 1000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Help 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столбов, звонки с которых будут приходить на оператора.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Это могут быть кнопки пожарного оповещения, кнопки экстренных вызовов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(SOS) 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или информационные столбы.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 descr="stan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6" y="4204732"/>
            <a:ext cx="764914" cy="4731421"/>
          </a:xfrm>
          <a:prstGeom prst="rect">
            <a:avLst/>
          </a:prstGeom>
        </p:spPr>
      </p:pic>
      <p:pic>
        <p:nvPicPr>
          <p:cNvPr id="13" name="Picture 12" descr="stan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50" y="3430033"/>
            <a:ext cx="330046" cy="2041522"/>
          </a:xfrm>
          <a:prstGeom prst="rect">
            <a:avLst/>
          </a:prstGeom>
        </p:spPr>
      </p:pic>
      <p:pic>
        <p:nvPicPr>
          <p:cNvPr id="14" name="Picture 13" descr="stan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95" y="3430033"/>
            <a:ext cx="330046" cy="2041522"/>
          </a:xfrm>
          <a:prstGeom prst="rect">
            <a:avLst/>
          </a:prstGeom>
        </p:spPr>
      </p:pic>
      <p:pic>
        <p:nvPicPr>
          <p:cNvPr id="15" name="Picture 14" descr="stan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50" y="7646433"/>
            <a:ext cx="330046" cy="2041522"/>
          </a:xfrm>
          <a:prstGeom prst="rect">
            <a:avLst/>
          </a:prstGeom>
        </p:spPr>
      </p:pic>
      <p:pic>
        <p:nvPicPr>
          <p:cNvPr id="16" name="Picture 15" descr="stan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95" y="7646433"/>
            <a:ext cx="330046" cy="204152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7050442" y="6946900"/>
            <a:ext cx="995770" cy="983604"/>
          </a:xfrm>
          <a:prstGeom prst="straightConnector1">
            <a:avLst/>
          </a:prstGeom>
          <a:ln w="50800" cap="rnd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050442" y="5253656"/>
            <a:ext cx="995770" cy="730896"/>
          </a:xfrm>
          <a:prstGeom prst="straightConnector1">
            <a:avLst/>
          </a:prstGeom>
          <a:ln w="50800" cap="rnd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4342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616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300" dirty="0" smtClean="0">
                <a:solidFill>
                  <a:schemeClr val="bg1">
                    <a:lumMod val="95000"/>
                  </a:schemeClr>
                </a:solidFill>
                <a:latin typeface="PFBeauSansPro-Regular"/>
                <a:cs typeface="PFBeauSansPro-Regular"/>
              </a:rPr>
              <a:t>ПРИМЕНЕНИЕ СИСТЕМЫ</a:t>
            </a:r>
            <a:endParaRPr lang="en-US" spc="300" dirty="0">
              <a:solidFill>
                <a:schemeClr val="bg1">
                  <a:lumMod val="95000"/>
                </a:schemeClr>
              </a:solidFill>
              <a:latin typeface="PFBeauSansPro-Light"/>
              <a:cs typeface="PFBeauSansPro-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7805" y="2049305"/>
            <a:ext cx="757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000" spc="300" dirty="0" smtClean="0">
                <a:solidFill>
                  <a:srgbClr val="C9091E"/>
                </a:solidFill>
                <a:latin typeface="PFBeauSansPro-Regular"/>
                <a:cs typeface="PFBeauSansPro-Regular"/>
              </a:rPr>
              <a:t>Пожарное оповещение</a:t>
            </a:r>
            <a:endParaRPr lang="en-US" sz="4000" spc="300" dirty="0">
              <a:solidFill>
                <a:srgbClr val="C9091E"/>
              </a:solidFill>
              <a:latin typeface="PFBeauSansPro-Light"/>
              <a:cs typeface="PFBeauSansPro-Light"/>
            </a:endParaRPr>
          </a:p>
        </p:txBody>
      </p:sp>
      <p:sp>
        <p:nvSpPr>
          <p:cNvPr id="13" name="Прямоугольник 42"/>
          <p:cNvSpPr>
            <a:spLocks noChangeArrowheads="1"/>
          </p:cNvSpPr>
          <p:nvPr/>
        </p:nvSpPr>
        <p:spPr bwMode="auto">
          <a:xfrm>
            <a:off x="888808" y="7146653"/>
            <a:ext cx="7586857" cy="48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С помощью индивидуальных вызывных панелей BAS-IP AV-02 </a:t>
            </a:r>
            <a:r>
              <a:rPr lang="ru-RU" sz="2400" dirty="0" smtClean="0">
                <a:latin typeface="Arial"/>
                <a:cs typeface="Arial"/>
              </a:rPr>
              <a:t>FP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ru-RU" sz="2400" dirty="0" smtClean="0">
                <a:latin typeface="Arial"/>
                <a:cs typeface="Arial"/>
              </a:rPr>
              <a:t>можно организовать систему из 1000 </a:t>
            </a:r>
            <a:r>
              <a:rPr lang="ru-RU" sz="2400" dirty="0" err="1" smtClean="0">
                <a:latin typeface="Arial"/>
                <a:cs typeface="Arial"/>
              </a:rPr>
              <a:t>аудиопанелей</a:t>
            </a:r>
            <a:r>
              <a:rPr lang="ru-RU" sz="2400" dirty="0" smtClean="0">
                <a:latin typeface="Arial"/>
                <a:cs typeface="Arial"/>
              </a:rPr>
              <a:t>, аудио звонки с которых будут приходить на одного или нескольких диспетчеров.</a:t>
            </a:r>
          </a:p>
          <a:p>
            <a:pPr>
              <a:lnSpc>
                <a:spcPct val="130000"/>
              </a:lnSpc>
            </a:pPr>
            <a:endParaRPr lang="ru-RU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Стоимость такой системы намного ниже</a:t>
            </a:r>
            <a:r>
              <a:rPr lang="en-US" sz="2400" dirty="0" smtClean="0">
                <a:latin typeface="Arial"/>
                <a:cs typeface="Arial"/>
              </a:rPr>
              <a:t>,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чем европейские аналоги.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Согласно </a:t>
            </a:r>
            <a:r>
              <a:rPr lang="ru-RU" sz="2400" dirty="0" err="1">
                <a:latin typeface="Arial"/>
                <a:cs typeface="Arial"/>
              </a:rPr>
              <a:t>п.п</a:t>
            </a:r>
            <a:r>
              <a:rPr lang="ru-RU" sz="2400" dirty="0">
                <a:latin typeface="Arial"/>
                <a:cs typeface="Arial"/>
              </a:rPr>
              <a:t>. 3.2 постановления МЧС </a:t>
            </a:r>
            <a:r>
              <a:rPr lang="ru-RU" sz="2400" dirty="0" smtClean="0">
                <a:latin typeface="Arial"/>
                <a:cs typeface="Arial"/>
              </a:rPr>
              <a:t>России: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Все объекты класса А и </a:t>
            </a:r>
            <a:r>
              <a:rPr lang="en-US" sz="2400" dirty="0" smtClean="0">
                <a:latin typeface="Arial"/>
                <a:cs typeface="Arial"/>
              </a:rPr>
              <a:t>B </a:t>
            </a:r>
            <a:r>
              <a:rPr lang="ru-RU" sz="2400" dirty="0" smtClean="0">
                <a:latin typeface="Arial"/>
                <a:cs typeface="Arial"/>
              </a:rPr>
              <a:t>должны быть оборудованы системами пожарного оповещения.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39" y="2923283"/>
            <a:ext cx="2679700" cy="4216400"/>
          </a:xfrm>
          <a:prstGeom prst="rect">
            <a:avLst/>
          </a:prstGeom>
        </p:spPr>
      </p:pic>
      <p:pic>
        <p:nvPicPr>
          <p:cNvPr id="2" name="Picture 1" descr="emergency_sche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2458734"/>
            <a:ext cx="9931400" cy="9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22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1987</Words>
  <Application>Microsoft Office PowerPoint</Application>
  <PresentationFormat>Произвольный</PresentationFormat>
  <Paragraphs>361</Paragraphs>
  <Slides>29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Ariadna script</vt:lpstr>
      <vt:lpstr>PFBeauSansPro-Regular</vt:lpstr>
      <vt:lpstr>Calibri</vt:lpstr>
      <vt:lpstr>PFBeauSansPro-Light</vt:lpstr>
      <vt:lpstr>ＭＳ Ｐゴシック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Draft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Fedor Filon</dc:creator>
  <cp:lastModifiedBy>Софиев К.Н.</cp:lastModifiedBy>
  <cp:revision>244</cp:revision>
  <dcterms:created xsi:type="dcterms:W3CDTF">2013-10-04T09:01:29Z</dcterms:created>
  <dcterms:modified xsi:type="dcterms:W3CDTF">2015-06-19T08:55:40Z</dcterms:modified>
</cp:coreProperties>
</file>